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444" r:id="rId3"/>
    <p:sldId id="353" r:id="rId4"/>
    <p:sldId id="371" r:id="rId5"/>
    <p:sldId id="350" r:id="rId6"/>
    <p:sldId id="429" r:id="rId7"/>
    <p:sldId id="414" r:id="rId8"/>
    <p:sldId id="446" r:id="rId9"/>
    <p:sldId id="452" r:id="rId10"/>
    <p:sldId id="447" r:id="rId11"/>
    <p:sldId id="453" r:id="rId12"/>
    <p:sldId id="45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Zielhuis" initials="MZ" lastIdx="72" clrIdx="0">
    <p:extLst>
      <p:ext uri="{19B8F6BF-5375-455C-9EA6-DF929625EA0E}">
        <p15:presenceInfo xmlns:p15="http://schemas.microsoft.com/office/powerpoint/2012/main" userId="S-1-5-21-1757436266-1070379326-1452763161-11116" providerId="AD"/>
      </p:ext>
    </p:extLst>
  </p:cmAuthor>
  <p:cmAuthor id="2" name="Nadia Verdeyen" initials="NV" lastIdx="40" clrIdx="1">
    <p:extLst>
      <p:ext uri="{19B8F6BF-5375-455C-9EA6-DF929625EA0E}">
        <p15:presenceInfo xmlns:p15="http://schemas.microsoft.com/office/powerpoint/2012/main" userId="S-1-5-21-1757436266-1070379326-1452763161-10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3EF"/>
    <a:srgbClr val="01D981"/>
    <a:srgbClr val="1DBD5A"/>
    <a:srgbClr val="4CB97E"/>
    <a:srgbClr val="575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93979" autoAdjust="0"/>
  </p:normalViewPr>
  <p:slideViewPr>
    <p:cSldViewPr snapToGrid="0" snapToObjects="1">
      <p:cViewPr varScale="1">
        <p:scale>
          <a:sx n="76" d="100"/>
          <a:sy n="76" d="100"/>
        </p:scale>
        <p:origin x="132" y="78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D8BA0-C9A0-F14C-B502-01A3DC51EDB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0CB90-6109-1F42-8442-21BA6BC42FE6}" type="slidenum">
              <a:rPr lang="en-US" smtClean="0"/>
              <a:t>‹nr.›</a:t>
            </a:fld>
            <a:endParaRPr lang="en-US"/>
          </a:p>
        </p:txBody>
      </p:sp>
    </p:spTree>
    <p:extLst>
      <p:ext uri="{BB962C8B-B14F-4D97-AF65-F5344CB8AC3E}">
        <p14:creationId xmlns:p14="http://schemas.microsoft.com/office/powerpoint/2010/main" val="1749602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0CB90-6109-1F42-8442-21BA6BC42FE6}" type="slidenum">
              <a:rPr lang="en-US" smtClean="0"/>
              <a:t>1</a:t>
            </a:fld>
            <a:endParaRPr lang="en-US"/>
          </a:p>
        </p:txBody>
      </p:sp>
    </p:spTree>
    <p:extLst>
      <p:ext uri="{BB962C8B-B14F-4D97-AF65-F5344CB8AC3E}">
        <p14:creationId xmlns:p14="http://schemas.microsoft.com/office/powerpoint/2010/main" val="193282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4A0CB90-6109-1F42-8442-21BA6BC42FE6}" type="slidenum">
              <a:rPr lang="en-US" smtClean="0"/>
              <a:t>5</a:t>
            </a:fld>
            <a:endParaRPr lang="en-US"/>
          </a:p>
        </p:txBody>
      </p:sp>
    </p:spTree>
    <p:extLst>
      <p:ext uri="{BB962C8B-B14F-4D97-AF65-F5344CB8AC3E}">
        <p14:creationId xmlns:p14="http://schemas.microsoft.com/office/powerpoint/2010/main" val="27854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04A0CB90-6109-1F42-8442-21BA6BC42FE6}" type="slidenum">
              <a:rPr lang="en-US" smtClean="0"/>
              <a:t>7</a:t>
            </a:fld>
            <a:endParaRPr lang="en-US"/>
          </a:p>
        </p:txBody>
      </p:sp>
    </p:spTree>
    <p:extLst>
      <p:ext uri="{BB962C8B-B14F-4D97-AF65-F5344CB8AC3E}">
        <p14:creationId xmlns:p14="http://schemas.microsoft.com/office/powerpoint/2010/main" val="155997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80A4EA-7475-E34E-8D12-4D844CAC0F4C}"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1282894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0A4EA-7475-E34E-8D12-4D844CAC0F4C}"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456432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0A4EA-7475-E34E-8D12-4D844CAC0F4C}"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446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80A4EA-7475-E34E-8D12-4D844CAC0F4C}"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86977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0A4EA-7475-E34E-8D12-4D844CAC0F4C}"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41539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80A4EA-7475-E34E-8D12-4D844CAC0F4C}"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1721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80A4EA-7475-E34E-8D12-4D844CAC0F4C}"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161297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80A4EA-7475-E34E-8D12-4D844CAC0F4C}"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157343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0A4EA-7475-E34E-8D12-4D844CAC0F4C}"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65560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0A4EA-7475-E34E-8D12-4D844CAC0F4C}"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9696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0A4EA-7475-E34E-8D12-4D844CAC0F4C}"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CE219-924D-844F-873A-74DCBEEFDE15}" type="slidenum">
              <a:rPr lang="en-US" smtClean="0"/>
              <a:t>‹nr.›</a:t>
            </a:fld>
            <a:endParaRPr lang="en-US"/>
          </a:p>
        </p:txBody>
      </p:sp>
    </p:spTree>
    <p:extLst>
      <p:ext uri="{BB962C8B-B14F-4D97-AF65-F5344CB8AC3E}">
        <p14:creationId xmlns:p14="http://schemas.microsoft.com/office/powerpoint/2010/main" val="18633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0A4EA-7475-E34E-8D12-4D844CAC0F4C}"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CE219-924D-844F-873A-74DCBEEFDE15}" type="slidenum">
              <a:rPr lang="en-US" smtClean="0"/>
              <a:t>‹nr.›</a:t>
            </a:fld>
            <a:endParaRPr lang="en-US"/>
          </a:p>
        </p:txBody>
      </p:sp>
    </p:spTree>
    <p:extLst>
      <p:ext uri="{BB962C8B-B14F-4D97-AF65-F5344CB8AC3E}">
        <p14:creationId xmlns:p14="http://schemas.microsoft.com/office/powerpoint/2010/main" val="13641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l="-156"/>
          <a:stretch/>
        </p:blipFill>
        <p:spPr>
          <a:xfrm flipH="1">
            <a:off x="0" y="0"/>
            <a:ext cx="12225997" cy="6851668"/>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8457" y="290288"/>
            <a:ext cx="2312273" cy="806851"/>
          </a:xfrm>
          <a:prstGeom prst="rect">
            <a:avLst/>
          </a:prstGeom>
        </p:spPr>
      </p:pic>
      <p:sp>
        <p:nvSpPr>
          <p:cNvPr id="5" name="TextBox 4"/>
          <p:cNvSpPr txBox="1"/>
          <p:nvPr/>
        </p:nvSpPr>
        <p:spPr>
          <a:xfrm>
            <a:off x="316334" y="846838"/>
            <a:ext cx="7096218" cy="1446550"/>
          </a:xfrm>
          <a:prstGeom prst="rect">
            <a:avLst/>
          </a:prstGeom>
          <a:noFill/>
        </p:spPr>
        <p:txBody>
          <a:bodyPr wrap="square" rtlCol="0">
            <a:spAutoFit/>
          </a:bodyPr>
          <a:lstStyle/>
          <a:p>
            <a:r>
              <a:rPr lang="en-US" sz="4400" b="1" dirty="0">
                <a:latin typeface="HK Grotesk SemiBold" charset="0"/>
                <a:ea typeface="HK Grotesk SemiBold" charset="0"/>
                <a:cs typeface="HK Grotesk SemiBold" charset="0"/>
              </a:rPr>
              <a:t>Centre of Expertise Smart Sustainable Cities</a:t>
            </a:r>
          </a:p>
        </p:txBody>
      </p:sp>
      <p:sp>
        <p:nvSpPr>
          <p:cNvPr id="2" name="Rectangle 1"/>
          <p:cNvSpPr/>
          <p:nvPr/>
        </p:nvSpPr>
        <p:spPr>
          <a:xfrm>
            <a:off x="316334" y="2293388"/>
            <a:ext cx="10113769" cy="461665"/>
          </a:xfrm>
          <a:prstGeom prst="rect">
            <a:avLst/>
          </a:prstGeom>
        </p:spPr>
        <p:txBody>
          <a:bodyPr wrap="square">
            <a:spAutoFit/>
          </a:bodyPr>
          <a:lstStyle/>
          <a:p>
            <a:r>
              <a:rPr lang="nl-NL" sz="2400" i="1" dirty="0"/>
              <a:t>Toepasbare expertise voor de realisatie van de duurzame en slimme stad </a:t>
            </a:r>
          </a:p>
        </p:txBody>
      </p:sp>
    </p:spTree>
    <p:extLst>
      <p:ext uri="{BB962C8B-B14F-4D97-AF65-F5344CB8AC3E}">
        <p14:creationId xmlns:p14="http://schemas.microsoft.com/office/powerpoint/2010/main" val="38125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8452" y="4044024"/>
            <a:ext cx="1305737" cy="188269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165" y="5327032"/>
            <a:ext cx="1743725" cy="76059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504" y="4368734"/>
            <a:ext cx="3745475" cy="173983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6660" y="3898043"/>
            <a:ext cx="3578394" cy="221052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0113" y="5285963"/>
            <a:ext cx="745630" cy="84272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356" y="4017727"/>
            <a:ext cx="3721346" cy="2352851"/>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5821" y="5088264"/>
            <a:ext cx="2449903" cy="854876"/>
          </a:xfrm>
          <a:prstGeom prst="rect">
            <a:avLst/>
          </a:prstGeom>
        </p:spPr>
      </p:pic>
      <p:sp>
        <p:nvSpPr>
          <p:cNvPr id="5" name="Title 4"/>
          <p:cNvSpPr>
            <a:spLocks noGrp="1"/>
          </p:cNvSpPr>
          <p:nvPr>
            <p:ph type="title"/>
          </p:nvPr>
        </p:nvSpPr>
        <p:spPr>
          <a:xfrm>
            <a:off x="898013" y="337708"/>
            <a:ext cx="10515600" cy="1046956"/>
          </a:xfrm>
        </p:spPr>
        <p:txBody>
          <a:bodyPr/>
          <a:lstStyle/>
          <a:p>
            <a:r>
              <a:rPr lang="nl-NL" dirty="0"/>
              <a:t>Impact voor </a:t>
            </a:r>
            <a:r>
              <a:rPr lang="nl-NL" dirty="0" err="1"/>
              <a:t>Movares</a:t>
            </a:r>
            <a:endParaRPr lang="nl-NL" dirty="0"/>
          </a:p>
        </p:txBody>
      </p:sp>
      <p:sp>
        <p:nvSpPr>
          <p:cNvPr id="6" name="Content Placeholder 5"/>
          <p:cNvSpPr>
            <a:spLocks noGrp="1"/>
          </p:cNvSpPr>
          <p:nvPr>
            <p:ph idx="1"/>
          </p:nvPr>
        </p:nvSpPr>
        <p:spPr>
          <a:xfrm>
            <a:off x="838200" y="1213704"/>
            <a:ext cx="10515600" cy="4351338"/>
          </a:xfrm>
        </p:spPr>
        <p:txBody>
          <a:bodyPr/>
          <a:lstStyle/>
          <a:p>
            <a:pPr marL="0" indent="0">
              <a:buNone/>
            </a:pPr>
            <a:r>
              <a:rPr lang="nl-NL" dirty="0"/>
              <a:t>Ron Brouwer lichtte toe hoe bedrijven veranderen om in te spelen op een steeds sneller veranderende wereld. Digitalisering en uniformering van processen is één van de kenmerken van deze verandering. Dit vraagt om een ander type professionals. Er is behoefte aan mensen die in staat zijn nieuwe dingen te leren en samen te werken met andere expertises en in te spelen op veranderende omstandigheden.</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420865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8452" y="4044024"/>
            <a:ext cx="1305737" cy="188269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165" y="5327032"/>
            <a:ext cx="1743725" cy="76059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504" y="4368734"/>
            <a:ext cx="3745475" cy="173983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6660" y="3898043"/>
            <a:ext cx="3578394" cy="221052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0113" y="5285963"/>
            <a:ext cx="745630" cy="84272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356" y="4017727"/>
            <a:ext cx="3721346" cy="2352851"/>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5821" y="5088264"/>
            <a:ext cx="2449903" cy="854876"/>
          </a:xfrm>
          <a:prstGeom prst="rect">
            <a:avLst/>
          </a:prstGeom>
        </p:spPr>
      </p:pic>
      <p:sp>
        <p:nvSpPr>
          <p:cNvPr id="5" name="Title 4"/>
          <p:cNvSpPr>
            <a:spLocks noGrp="1"/>
          </p:cNvSpPr>
          <p:nvPr>
            <p:ph type="title"/>
          </p:nvPr>
        </p:nvSpPr>
        <p:spPr>
          <a:xfrm>
            <a:off x="898013" y="337708"/>
            <a:ext cx="10515600" cy="1046956"/>
          </a:xfrm>
        </p:spPr>
        <p:txBody>
          <a:bodyPr>
            <a:normAutofit fontScale="90000"/>
          </a:bodyPr>
          <a:lstStyle/>
          <a:p>
            <a:r>
              <a:rPr lang="nl-NL" dirty="0"/>
              <a:t>Aan de slag met vertegenwoordigers bedrijfsleven en onderwijs </a:t>
            </a:r>
          </a:p>
        </p:txBody>
      </p:sp>
      <p:sp>
        <p:nvSpPr>
          <p:cNvPr id="6" name="Content Placeholder 5"/>
          <p:cNvSpPr>
            <a:spLocks noGrp="1"/>
          </p:cNvSpPr>
          <p:nvPr>
            <p:ph idx="1"/>
          </p:nvPr>
        </p:nvSpPr>
        <p:spPr>
          <a:xfrm>
            <a:off x="898013" y="1605356"/>
            <a:ext cx="10515600" cy="4351338"/>
          </a:xfrm>
        </p:spPr>
        <p:txBody>
          <a:bodyPr>
            <a:normAutofit/>
          </a:bodyPr>
          <a:lstStyle/>
          <a:p>
            <a:pPr marL="0" indent="0">
              <a:buNone/>
            </a:pPr>
            <a:r>
              <a:rPr lang="nl-NL" dirty="0"/>
              <a:t>In gesprek met elkaar bespreken we wat deze veranderingen betekenen voor:</a:t>
            </a:r>
          </a:p>
          <a:p>
            <a:r>
              <a:rPr lang="nl-NL" dirty="0"/>
              <a:t>Mens </a:t>
            </a:r>
          </a:p>
          <a:p>
            <a:r>
              <a:rPr lang="nl-NL" dirty="0"/>
              <a:t>Organisatie</a:t>
            </a:r>
          </a:p>
          <a:p>
            <a:r>
              <a:rPr lang="nl-NL" dirty="0"/>
              <a:t>Opleiding</a:t>
            </a:r>
          </a:p>
          <a:p>
            <a:r>
              <a:rPr lang="nl-NL" dirty="0"/>
              <a:t>….</a:t>
            </a:r>
          </a:p>
          <a:p>
            <a:pPr>
              <a:buFont typeface="Arial" panose="020B0604020202020204" pitchFamily="34" charset="0"/>
              <a:buChar char="•"/>
            </a:pPr>
            <a:endParaRPr lang="nl-NL" dirty="0"/>
          </a:p>
          <a:p>
            <a:pPr>
              <a:buFont typeface="Arial" panose="020B0604020202020204" pitchFamily="34" charset="0"/>
              <a:buChar char="•"/>
            </a:pPr>
            <a:endParaRPr lang="nl-NL" dirty="0"/>
          </a:p>
        </p:txBody>
      </p:sp>
    </p:spTree>
    <p:extLst>
      <p:ext uri="{BB962C8B-B14F-4D97-AF65-F5344CB8AC3E}">
        <p14:creationId xmlns:p14="http://schemas.microsoft.com/office/powerpoint/2010/main" val="379557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8452" y="4044024"/>
            <a:ext cx="1305737" cy="188269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165" y="5327032"/>
            <a:ext cx="1743725" cy="76059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504" y="4368734"/>
            <a:ext cx="3745475" cy="173983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6660" y="3898043"/>
            <a:ext cx="3578394" cy="221052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0113" y="5285963"/>
            <a:ext cx="745630" cy="84272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356" y="4017727"/>
            <a:ext cx="3721346" cy="2352851"/>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5821" y="5088264"/>
            <a:ext cx="2449903" cy="854876"/>
          </a:xfrm>
          <a:prstGeom prst="rect">
            <a:avLst/>
          </a:prstGeom>
        </p:spPr>
      </p:pic>
      <p:sp>
        <p:nvSpPr>
          <p:cNvPr id="15" name="Content Placeholder 5"/>
          <p:cNvSpPr>
            <a:spLocks noGrp="1"/>
          </p:cNvSpPr>
          <p:nvPr>
            <p:ph sz="half" idx="1"/>
          </p:nvPr>
        </p:nvSpPr>
        <p:spPr>
          <a:xfrm>
            <a:off x="621878" y="340352"/>
            <a:ext cx="3644065" cy="3899346"/>
          </a:xfrm>
          <a:solidFill>
            <a:srgbClr val="03A3EF"/>
          </a:solidFill>
        </p:spPr>
        <p:txBody>
          <a:bodyPr>
            <a:normAutofit fontScale="92500" lnSpcReduction="10000"/>
          </a:bodyPr>
          <a:lstStyle/>
          <a:p>
            <a:pPr marL="0" indent="0">
              <a:buNone/>
            </a:pPr>
            <a:r>
              <a:rPr lang="nl-NL" dirty="0">
                <a:solidFill>
                  <a:schemeClr val="bg1"/>
                </a:solidFill>
              </a:rPr>
              <a:t>Mens </a:t>
            </a:r>
          </a:p>
          <a:p>
            <a:pPr>
              <a:buFont typeface="Arial" panose="020B0604020202020204" pitchFamily="34" charset="0"/>
              <a:buChar char="•"/>
            </a:pPr>
            <a:r>
              <a:rPr lang="nl-NL" dirty="0"/>
              <a:t>Bedreiging bestaande positie</a:t>
            </a:r>
          </a:p>
          <a:p>
            <a:pPr>
              <a:buFont typeface="Arial" panose="020B0604020202020204" pitchFamily="34" charset="0"/>
              <a:buChar char="•"/>
            </a:pPr>
            <a:r>
              <a:rPr lang="nl-NL" dirty="0" err="1"/>
              <a:t>Mindset</a:t>
            </a:r>
            <a:r>
              <a:rPr lang="nl-NL" dirty="0"/>
              <a:t>: handmatig &lt;-&gt; automatisering</a:t>
            </a:r>
          </a:p>
          <a:p>
            <a:pPr>
              <a:buFont typeface="Arial" panose="020B0604020202020204" pitchFamily="34" charset="0"/>
              <a:buChar char="•"/>
            </a:pPr>
            <a:r>
              <a:rPr lang="nl-NL" dirty="0"/>
              <a:t>Continue verandering van werkinhoud</a:t>
            </a:r>
          </a:p>
          <a:p>
            <a:pPr marL="457200" lvl="1" indent="0">
              <a:buNone/>
            </a:pPr>
            <a:r>
              <a:rPr lang="nl-NL" dirty="0"/>
              <a:t>-&gt; leven lang leren en aanpassen</a:t>
            </a:r>
          </a:p>
          <a:p>
            <a:pPr marL="457200" lvl="1" indent="0">
              <a:buNone/>
            </a:pPr>
            <a:r>
              <a:rPr lang="nl-NL" dirty="0"/>
              <a:t>-&gt; constant proces verbeteren</a:t>
            </a:r>
          </a:p>
          <a:p>
            <a:pPr>
              <a:buFont typeface="Arial" panose="020B0604020202020204" pitchFamily="34" charset="0"/>
              <a:buChar char="•"/>
            </a:pPr>
            <a:endParaRPr lang="nl-NL" dirty="0"/>
          </a:p>
        </p:txBody>
      </p:sp>
      <p:sp>
        <p:nvSpPr>
          <p:cNvPr id="21" name="Content Placeholder 5"/>
          <p:cNvSpPr>
            <a:spLocks noGrp="1"/>
          </p:cNvSpPr>
          <p:nvPr>
            <p:ph sz="half" idx="1"/>
          </p:nvPr>
        </p:nvSpPr>
        <p:spPr>
          <a:xfrm>
            <a:off x="4410113" y="340352"/>
            <a:ext cx="3695662" cy="3898471"/>
          </a:xfrm>
          <a:solidFill>
            <a:srgbClr val="03A3EF"/>
          </a:solidFill>
        </p:spPr>
        <p:txBody>
          <a:bodyPr>
            <a:normAutofit/>
          </a:bodyPr>
          <a:lstStyle/>
          <a:p>
            <a:pPr marL="0" indent="0">
              <a:buNone/>
            </a:pPr>
            <a:r>
              <a:rPr lang="nl-NL" dirty="0">
                <a:solidFill>
                  <a:schemeClr val="bg1"/>
                </a:solidFill>
              </a:rPr>
              <a:t>Bedrijf</a:t>
            </a:r>
          </a:p>
          <a:p>
            <a:pPr>
              <a:buFont typeface="Arial" panose="020B0604020202020204" pitchFamily="34" charset="0"/>
              <a:buChar char="•"/>
            </a:pPr>
            <a:r>
              <a:rPr lang="nl-NL" dirty="0"/>
              <a:t>Bedreiging voor bestaand leiderschap:               gevoel &amp; feiten</a:t>
            </a:r>
          </a:p>
          <a:p>
            <a:pPr>
              <a:buFont typeface="Arial" panose="020B0604020202020204" pitchFamily="34" charset="0"/>
              <a:buChar char="•"/>
            </a:pPr>
            <a:r>
              <a:rPr lang="nl-NL" dirty="0"/>
              <a:t>Andere opbouw personeelsbestand</a:t>
            </a:r>
          </a:p>
          <a:p>
            <a:pPr>
              <a:buFont typeface="Arial" panose="020B0604020202020204" pitchFamily="34" charset="0"/>
              <a:buChar char="•"/>
            </a:pPr>
            <a:r>
              <a:rPr lang="nl-NL" dirty="0"/>
              <a:t>Diversiteit: leeftijd, ervaring, disciplines </a:t>
            </a:r>
          </a:p>
          <a:p>
            <a:pPr>
              <a:buFont typeface="Arial" panose="020B0604020202020204" pitchFamily="34" charset="0"/>
              <a:buChar char="•"/>
            </a:pPr>
            <a:endParaRPr lang="nl-NL" dirty="0"/>
          </a:p>
        </p:txBody>
      </p:sp>
      <p:sp>
        <p:nvSpPr>
          <p:cNvPr id="24" name="Content Placeholder 5"/>
          <p:cNvSpPr>
            <a:spLocks noGrp="1"/>
          </p:cNvSpPr>
          <p:nvPr>
            <p:ph sz="half" idx="1"/>
          </p:nvPr>
        </p:nvSpPr>
        <p:spPr>
          <a:xfrm>
            <a:off x="8249946" y="346975"/>
            <a:ext cx="3303880" cy="3892723"/>
          </a:xfrm>
          <a:solidFill>
            <a:srgbClr val="03A3EF"/>
          </a:solidFill>
        </p:spPr>
        <p:txBody>
          <a:bodyPr>
            <a:normAutofit lnSpcReduction="10000"/>
          </a:bodyPr>
          <a:lstStyle/>
          <a:p>
            <a:pPr marL="0" indent="0">
              <a:buNone/>
            </a:pPr>
            <a:r>
              <a:rPr lang="nl-NL" dirty="0"/>
              <a:t> </a:t>
            </a:r>
            <a:r>
              <a:rPr lang="nl-NL" dirty="0">
                <a:solidFill>
                  <a:schemeClr val="bg1"/>
                </a:solidFill>
              </a:rPr>
              <a:t>Opleiding</a:t>
            </a:r>
          </a:p>
          <a:p>
            <a:r>
              <a:rPr lang="nl-NL" dirty="0"/>
              <a:t>Bedreiging bestaande leerroutes</a:t>
            </a:r>
          </a:p>
          <a:p>
            <a:r>
              <a:rPr lang="nl-NL" dirty="0"/>
              <a:t>Softs skills voor draagvlak</a:t>
            </a:r>
          </a:p>
          <a:p>
            <a:r>
              <a:rPr lang="nl-NL" dirty="0"/>
              <a:t>E-competenties laten indalen: </a:t>
            </a:r>
            <a:r>
              <a:rPr lang="nl-NL" dirty="0" err="1"/>
              <a:t>BOK’s</a:t>
            </a:r>
            <a:r>
              <a:rPr lang="nl-NL" dirty="0"/>
              <a:t>, </a:t>
            </a:r>
            <a:r>
              <a:rPr lang="nl-NL" dirty="0" err="1"/>
              <a:t>EC’s</a:t>
            </a:r>
            <a:r>
              <a:rPr lang="nl-NL" dirty="0"/>
              <a:t> zijn vaak belemmering</a:t>
            </a:r>
          </a:p>
          <a:p>
            <a:pPr>
              <a:buFont typeface="Arial" panose="020B0604020202020204" pitchFamily="34" charset="0"/>
              <a:buChar char="•"/>
            </a:pPr>
            <a:endParaRPr lang="nl-NL" dirty="0"/>
          </a:p>
        </p:txBody>
      </p:sp>
    </p:spTree>
    <p:extLst>
      <p:ext uri="{BB962C8B-B14F-4D97-AF65-F5344CB8AC3E}">
        <p14:creationId xmlns:p14="http://schemas.microsoft.com/office/powerpoint/2010/main" val="1783945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4325" y="566737"/>
            <a:ext cx="11563350" cy="5724525"/>
          </a:xfrm>
          <a:prstGeom prst="rect">
            <a:avLst/>
          </a:prstGeom>
        </p:spPr>
      </p:pic>
    </p:spTree>
    <p:extLst>
      <p:ext uri="{BB962C8B-B14F-4D97-AF65-F5344CB8AC3E}">
        <p14:creationId xmlns:p14="http://schemas.microsoft.com/office/powerpoint/2010/main" val="29457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screen">
            <a:extLst>
              <a:ext uri="{28A0092B-C50C-407E-A947-70E740481C1C}">
                <a14:useLocalDpi xmlns:a14="http://schemas.microsoft.com/office/drawing/2010/main"/>
              </a:ext>
            </a:extLst>
          </a:blip>
          <a:srcRect l="16915"/>
          <a:stretch/>
        </p:blipFill>
        <p:spPr>
          <a:xfrm>
            <a:off x="4149523" y="0"/>
            <a:ext cx="8048139" cy="6870360"/>
          </a:xfrm>
          <a:prstGeom prst="rect">
            <a:avLst/>
          </a:prstGeom>
          <a:solidFill>
            <a:srgbClr val="01D981"/>
          </a:solidFill>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7166" y="6228252"/>
            <a:ext cx="1401718" cy="489119"/>
          </a:xfrm>
          <a:prstGeom prst="rect">
            <a:avLst/>
          </a:prstGeom>
        </p:spPr>
      </p:pic>
      <p:sp>
        <p:nvSpPr>
          <p:cNvPr id="4" name="TextBox 3"/>
          <p:cNvSpPr txBox="1"/>
          <p:nvPr/>
        </p:nvSpPr>
        <p:spPr>
          <a:xfrm>
            <a:off x="2535205" y="240700"/>
            <a:ext cx="1822240" cy="594906"/>
          </a:xfrm>
          <a:prstGeom prst="rect">
            <a:avLst/>
          </a:prstGeom>
          <a:noFill/>
        </p:spPr>
        <p:txBody>
          <a:bodyPr wrap="square" rtlCol="0">
            <a:spAutoFit/>
          </a:bodyPr>
          <a:lstStyle/>
          <a:p>
            <a:r>
              <a:rPr lang="en-US" sz="3266" dirty="0">
                <a:solidFill>
                  <a:schemeClr val="bg1"/>
                </a:solidFill>
                <a:latin typeface="HK Grotesk Medium" charset="0"/>
                <a:ea typeface="HK Grotesk Medium" charset="0"/>
                <a:cs typeface="HK Grotesk Medium" charset="0"/>
              </a:rPr>
              <a:t>Why?</a:t>
            </a:r>
          </a:p>
        </p:txBody>
      </p:sp>
      <p:cxnSp>
        <p:nvCxnSpPr>
          <p:cNvPr id="5" name="Straight Connector 4"/>
          <p:cNvCxnSpPr/>
          <p:nvPr/>
        </p:nvCxnSpPr>
        <p:spPr>
          <a:xfrm>
            <a:off x="2656065" y="801997"/>
            <a:ext cx="458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05173" y="3937690"/>
            <a:ext cx="725483" cy="1046046"/>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61413" y="1291441"/>
            <a:ext cx="1743725" cy="760591"/>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1796" y="14303"/>
            <a:ext cx="2779352" cy="1291054"/>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2729" y="1756934"/>
            <a:ext cx="2355878" cy="1455325"/>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30656" y="4579377"/>
            <a:ext cx="446988" cy="505196"/>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39225" y="2078926"/>
            <a:ext cx="2051594" cy="1297137"/>
          </a:xfrm>
          <a:prstGeom prst="rect">
            <a:avLst/>
          </a:prstGeom>
        </p:spPr>
      </p:pic>
      <p:sp>
        <p:nvSpPr>
          <p:cNvPr id="15" name="TextBox 14"/>
          <p:cNvSpPr txBox="1"/>
          <p:nvPr/>
        </p:nvSpPr>
        <p:spPr>
          <a:xfrm>
            <a:off x="4890420" y="3105399"/>
            <a:ext cx="1701107"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Slimme</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technologie</a:t>
            </a:r>
            <a:r>
              <a:rPr lang="en-US" sz="998" dirty="0">
                <a:solidFill>
                  <a:srgbClr val="01D981"/>
                </a:solidFill>
                <a:latin typeface="HK Grotesk Medium" charset="0"/>
                <a:ea typeface="HK Grotesk Medium" charset="0"/>
                <a:cs typeface="HK Grotesk Medium" charset="0"/>
              </a:rPr>
              <a:t> &amp; data</a:t>
            </a:r>
          </a:p>
        </p:txBody>
      </p:sp>
      <p:sp>
        <p:nvSpPr>
          <p:cNvPr id="16" name="TextBox 15"/>
          <p:cNvSpPr txBox="1"/>
          <p:nvPr/>
        </p:nvSpPr>
        <p:spPr>
          <a:xfrm>
            <a:off x="4520527" y="4333476"/>
            <a:ext cx="1058303"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Transitieproces</a:t>
            </a:r>
            <a:endParaRPr lang="en-US" sz="998" dirty="0">
              <a:solidFill>
                <a:srgbClr val="01D981"/>
              </a:solidFill>
              <a:latin typeface="HK Grotesk Medium" charset="0"/>
              <a:ea typeface="HK Grotesk Medium" charset="0"/>
              <a:cs typeface="HK Grotesk Medium" charset="0"/>
            </a:endParaRPr>
          </a:p>
        </p:txBody>
      </p:sp>
      <p:sp>
        <p:nvSpPr>
          <p:cNvPr id="17" name="TextBox 16"/>
          <p:cNvSpPr txBox="1"/>
          <p:nvPr/>
        </p:nvSpPr>
        <p:spPr>
          <a:xfrm>
            <a:off x="7161143" y="3491124"/>
            <a:ext cx="1407758"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Zelf</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kunnen</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handelen</a:t>
            </a:r>
            <a:endParaRPr lang="en-US" sz="998" dirty="0">
              <a:solidFill>
                <a:srgbClr val="01D981"/>
              </a:solidFill>
              <a:latin typeface="HK Grotesk Medium" charset="0"/>
              <a:ea typeface="HK Grotesk Medium" charset="0"/>
              <a:cs typeface="HK Grotesk Medium" charset="0"/>
            </a:endParaRPr>
          </a:p>
        </p:txBody>
      </p:sp>
      <p:sp>
        <p:nvSpPr>
          <p:cNvPr id="18" name="TextBox 17"/>
          <p:cNvSpPr txBox="1"/>
          <p:nvPr/>
        </p:nvSpPr>
        <p:spPr>
          <a:xfrm>
            <a:off x="7547882" y="1544205"/>
            <a:ext cx="1922321"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Duurzame</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energievoorziening</a:t>
            </a:r>
            <a:r>
              <a:rPr lang="en-US" sz="998" dirty="0">
                <a:solidFill>
                  <a:srgbClr val="01D981"/>
                </a:solidFill>
                <a:latin typeface="HK Grotesk Medium" charset="0"/>
                <a:ea typeface="HK Grotesk Medium" charset="0"/>
                <a:cs typeface="HK Grotesk Medium" charset="0"/>
              </a:rPr>
              <a:t> </a:t>
            </a:r>
          </a:p>
        </p:txBody>
      </p:sp>
      <p:sp>
        <p:nvSpPr>
          <p:cNvPr id="19" name="TextBox 18"/>
          <p:cNvSpPr txBox="1"/>
          <p:nvPr/>
        </p:nvSpPr>
        <p:spPr>
          <a:xfrm>
            <a:off x="5657010" y="1846154"/>
            <a:ext cx="976549"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Gezonde</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stad</a:t>
            </a:r>
            <a:endParaRPr lang="en-US" sz="998" dirty="0">
              <a:solidFill>
                <a:srgbClr val="01D981"/>
              </a:solidFill>
              <a:latin typeface="HK Grotesk Medium" charset="0"/>
              <a:ea typeface="HK Grotesk Medium" charset="0"/>
              <a:cs typeface="HK Grotesk Medium" charset="0"/>
            </a:endParaRPr>
          </a:p>
        </p:txBody>
      </p:sp>
      <p:sp>
        <p:nvSpPr>
          <p:cNvPr id="20" name="TextBox 19"/>
          <p:cNvSpPr txBox="1"/>
          <p:nvPr/>
        </p:nvSpPr>
        <p:spPr>
          <a:xfrm>
            <a:off x="6725654" y="623098"/>
            <a:ext cx="1303562"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Sociale</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samenhang</a:t>
            </a:r>
            <a:endParaRPr lang="en-US" sz="998" dirty="0">
              <a:solidFill>
                <a:srgbClr val="01D981"/>
              </a:solidFill>
              <a:latin typeface="HK Grotesk Medium" charset="0"/>
              <a:ea typeface="HK Grotesk Medium" charset="0"/>
              <a:cs typeface="HK Grotesk Medium" charset="0"/>
            </a:endParaRPr>
          </a:p>
        </p:txBody>
      </p:sp>
      <p:sp>
        <p:nvSpPr>
          <p:cNvPr id="21" name="TextBox 20"/>
          <p:cNvSpPr txBox="1"/>
          <p:nvPr/>
        </p:nvSpPr>
        <p:spPr>
          <a:xfrm>
            <a:off x="6274966" y="5617256"/>
            <a:ext cx="1233030"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Levend</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organisme</a:t>
            </a:r>
            <a:endParaRPr lang="en-US" sz="998" dirty="0">
              <a:solidFill>
                <a:srgbClr val="01D981"/>
              </a:solidFill>
              <a:latin typeface="HK Grotesk Medium" charset="0"/>
              <a:ea typeface="HK Grotesk Medium" charset="0"/>
              <a:cs typeface="HK Grotesk Medium" charset="0"/>
            </a:endParaRPr>
          </a:p>
        </p:txBody>
      </p:sp>
      <p:sp>
        <p:nvSpPr>
          <p:cNvPr id="22" name="TextBox 21"/>
          <p:cNvSpPr txBox="1"/>
          <p:nvPr/>
        </p:nvSpPr>
        <p:spPr>
          <a:xfrm>
            <a:off x="7960574" y="4946952"/>
            <a:ext cx="1342034"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Ruimtelijke</a:t>
            </a:r>
            <a:r>
              <a:rPr lang="en-US" sz="998" dirty="0">
                <a:solidFill>
                  <a:srgbClr val="01D981"/>
                </a:solidFill>
                <a:latin typeface="HK Grotesk Medium" charset="0"/>
                <a:ea typeface="HK Grotesk Medium" charset="0"/>
                <a:cs typeface="HK Grotesk Medium" charset="0"/>
              </a:rPr>
              <a:t> </a:t>
            </a:r>
            <a:r>
              <a:rPr lang="en-US" sz="998" dirty="0" err="1">
                <a:solidFill>
                  <a:srgbClr val="01D981"/>
                </a:solidFill>
                <a:latin typeface="HK Grotesk Medium" charset="0"/>
                <a:ea typeface="HK Grotesk Medium" charset="0"/>
                <a:cs typeface="HK Grotesk Medium" charset="0"/>
              </a:rPr>
              <a:t>ordening</a:t>
            </a:r>
            <a:endParaRPr lang="en-US" sz="998" dirty="0">
              <a:solidFill>
                <a:srgbClr val="01D981"/>
              </a:solidFill>
              <a:latin typeface="HK Grotesk Medium" charset="0"/>
              <a:ea typeface="HK Grotesk Medium" charset="0"/>
              <a:cs typeface="HK Grotesk Medium" charset="0"/>
            </a:endParaRPr>
          </a:p>
        </p:txBody>
      </p:sp>
      <p:sp>
        <p:nvSpPr>
          <p:cNvPr id="23" name="TextBox 22"/>
          <p:cNvSpPr txBox="1"/>
          <p:nvPr/>
        </p:nvSpPr>
        <p:spPr>
          <a:xfrm>
            <a:off x="9756535" y="3285518"/>
            <a:ext cx="689612"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Mobiliteit</a:t>
            </a:r>
            <a:endParaRPr lang="en-US" sz="998" dirty="0">
              <a:solidFill>
                <a:srgbClr val="01D981"/>
              </a:solidFill>
              <a:latin typeface="HK Grotesk Medium" charset="0"/>
              <a:ea typeface="HK Grotesk Medium" charset="0"/>
              <a:cs typeface="HK Grotesk Medium" charset="0"/>
            </a:endParaRPr>
          </a:p>
        </p:txBody>
      </p:sp>
      <p:sp>
        <p:nvSpPr>
          <p:cNvPr id="24" name="TextBox 23"/>
          <p:cNvSpPr txBox="1"/>
          <p:nvPr/>
        </p:nvSpPr>
        <p:spPr>
          <a:xfrm>
            <a:off x="10243479" y="4214812"/>
            <a:ext cx="825867" cy="245901"/>
          </a:xfrm>
          <a:prstGeom prst="rect">
            <a:avLst/>
          </a:prstGeom>
          <a:noFill/>
        </p:spPr>
        <p:txBody>
          <a:bodyPr wrap="none" rtlCol="0">
            <a:spAutoFit/>
          </a:bodyPr>
          <a:lstStyle/>
          <a:p>
            <a:r>
              <a:rPr lang="en-US" sz="998" dirty="0" err="1">
                <a:solidFill>
                  <a:srgbClr val="01D981"/>
                </a:solidFill>
                <a:latin typeface="HK Grotesk Medium" charset="0"/>
                <a:ea typeface="HK Grotesk Medium" charset="0"/>
                <a:cs typeface="HK Grotesk Medium" charset="0"/>
              </a:rPr>
              <a:t>Circulariteit</a:t>
            </a:r>
            <a:endParaRPr lang="en-US" sz="998" dirty="0">
              <a:solidFill>
                <a:srgbClr val="01D981"/>
              </a:solidFill>
              <a:latin typeface="HK Grotesk Medium" charset="0"/>
              <a:ea typeface="HK Grotesk Medium" charset="0"/>
              <a:cs typeface="HK Grotesk Medium" charset="0"/>
            </a:endParaRPr>
          </a:p>
        </p:txBody>
      </p:sp>
      <p:sp>
        <p:nvSpPr>
          <p:cNvPr id="2" name="Rectangle 1"/>
          <p:cNvSpPr/>
          <p:nvPr/>
        </p:nvSpPr>
        <p:spPr>
          <a:xfrm>
            <a:off x="-7322" y="0"/>
            <a:ext cx="4188473" cy="6858000"/>
          </a:xfrm>
          <a:prstGeom prst="rect">
            <a:avLst/>
          </a:prstGeom>
          <a:solidFill>
            <a:srgbClr val="4CB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xtBox 24"/>
          <p:cNvSpPr txBox="1"/>
          <p:nvPr/>
        </p:nvSpPr>
        <p:spPr>
          <a:xfrm>
            <a:off x="379614" y="1105535"/>
            <a:ext cx="3476864" cy="5262979"/>
          </a:xfrm>
          <a:prstGeom prst="rect">
            <a:avLst/>
          </a:prstGeom>
          <a:noFill/>
        </p:spPr>
        <p:txBody>
          <a:bodyPr wrap="square" rtlCol="0">
            <a:spAutoFit/>
          </a:bodyPr>
          <a:lstStyle/>
          <a:p>
            <a:r>
              <a:rPr lang="en-US" sz="1400" dirty="0">
                <a:solidFill>
                  <a:schemeClr val="bg1"/>
                </a:solidFill>
                <a:ea typeface="HK Grotesk" charset="0"/>
                <a:cs typeface="HK Grotesk" charset="0"/>
              </a:rPr>
              <a:t>De </a:t>
            </a:r>
            <a:r>
              <a:rPr lang="en-US" sz="1400" dirty="0" err="1">
                <a:solidFill>
                  <a:schemeClr val="bg1"/>
                </a:solidFill>
                <a:ea typeface="HK Grotesk" charset="0"/>
                <a:cs typeface="HK Grotesk" charset="0"/>
              </a:rPr>
              <a:t>duurzame</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slimme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stad</a:t>
            </a:r>
            <a:r>
              <a:rPr lang="en-US" sz="1400" dirty="0">
                <a:solidFill>
                  <a:schemeClr val="bg1"/>
                </a:solidFill>
                <a:ea typeface="HK Grotesk" charset="0"/>
                <a:cs typeface="HK Grotesk" charset="0"/>
              </a:rPr>
              <a:t> is de </a:t>
            </a:r>
            <a:r>
              <a:rPr lang="en-US" sz="1400" dirty="0" err="1">
                <a:solidFill>
                  <a:schemeClr val="bg1"/>
                </a:solidFill>
                <a:ea typeface="HK Grotesk" charset="0"/>
                <a:cs typeface="HK Grotesk" charset="0"/>
              </a:rPr>
              <a:t>stad</a:t>
            </a:r>
            <a:r>
              <a:rPr lang="en-US" sz="1400" dirty="0">
                <a:solidFill>
                  <a:schemeClr val="bg1"/>
                </a:solidFill>
                <a:ea typeface="HK Grotesk" charset="0"/>
                <a:cs typeface="HK Grotesk" charset="0"/>
              </a:rPr>
              <a:t> van de (</a:t>
            </a:r>
            <a:r>
              <a:rPr lang="en-US" sz="1400" dirty="0" err="1">
                <a:solidFill>
                  <a:schemeClr val="bg1"/>
                </a:solidFill>
                <a:ea typeface="HK Grotesk" charset="0"/>
                <a:cs typeface="HK Grotesk" charset="0"/>
              </a:rPr>
              <a:t>nabije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toekomst</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waarin</a:t>
            </a:r>
            <a:r>
              <a:rPr lang="en-US" sz="1400" dirty="0">
                <a:solidFill>
                  <a:schemeClr val="bg1"/>
                </a:solidFill>
                <a:ea typeface="HK Grotesk" charset="0"/>
                <a:cs typeface="HK Grotesk" charset="0"/>
              </a:rPr>
              <a:t> mensen </a:t>
            </a:r>
            <a:r>
              <a:rPr lang="en-US" sz="1400" dirty="0" err="1">
                <a:solidFill>
                  <a:schemeClr val="bg1"/>
                </a:solidFill>
                <a:ea typeface="HK Grotesk" charset="0"/>
                <a:cs typeface="HK Grotesk" charset="0"/>
              </a:rPr>
              <a:t>willen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wonen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werken</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leven</a:t>
            </a:r>
            <a:r>
              <a:rPr lang="en-US" sz="1400" dirty="0">
                <a:solidFill>
                  <a:schemeClr val="bg1"/>
                </a:solidFill>
                <a:ea typeface="HK Grotesk" charset="0"/>
                <a:cs typeface="HK Grotesk" charset="0"/>
              </a:rPr>
              <a:t>. In </a:t>
            </a:r>
            <a:r>
              <a:rPr lang="en-US" sz="1400" dirty="0" err="1">
                <a:solidFill>
                  <a:schemeClr val="bg1"/>
                </a:solidFill>
                <a:ea typeface="HK Grotesk" charset="0"/>
                <a:cs typeface="HK Grotesk" charset="0"/>
              </a:rPr>
              <a:t>onze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stad</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doet</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iedereen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mee</a:t>
            </a:r>
            <a:r>
              <a:rPr lang="en-US" sz="1400" dirty="0">
                <a:solidFill>
                  <a:schemeClr val="bg1"/>
                </a:solidFill>
                <a:ea typeface="HK Grotesk" charset="0"/>
                <a:cs typeface="HK Grotesk" charset="0"/>
              </a:rPr>
              <a:t>. </a:t>
            </a:r>
          </a:p>
          <a:p>
            <a:endParaRPr lang="en-US" sz="1400" dirty="0">
              <a:solidFill>
                <a:schemeClr val="bg1"/>
              </a:solidFill>
              <a:ea typeface="HK Grotesk" charset="0"/>
              <a:cs typeface="HK Grotesk" charset="0"/>
            </a:endParaRPr>
          </a:p>
          <a:p>
            <a:r>
              <a:rPr lang="en-US" sz="1400" dirty="0">
                <a:solidFill>
                  <a:schemeClr val="bg1"/>
                </a:solidFill>
                <a:ea typeface="HK Grotesk" charset="0"/>
                <a:cs typeface="HK Grotesk" charset="0"/>
              </a:rPr>
              <a:t>De </a:t>
            </a:r>
            <a:r>
              <a:rPr lang="en-US" sz="1400" dirty="0" err="1">
                <a:solidFill>
                  <a:schemeClr val="bg1"/>
                </a:solidFill>
                <a:ea typeface="HK Grotesk" charset="0"/>
                <a:cs typeface="HK Grotesk" charset="0"/>
              </a:rPr>
              <a:t>duurzaam</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ontworpen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stad</a:t>
            </a:r>
            <a:r>
              <a:rPr lang="en-US" sz="1400" dirty="0">
                <a:solidFill>
                  <a:schemeClr val="bg1"/>
                </a:solidFill>
                <a:ea typeface="HK Grotesk" charset="0"/>
                <a:cs typeface="HK Grotesk" charset="0"/>
              </a:rPr>
              <a:t> is </a:t>
            </a:r>
            <a:r>
              <a:rPr lang="en-US" sz="1400" dirty="0" err="1">
                <a:solidFill>
                  <a:schemeClr val="bg1"/>
                </a:solidFill>
                <a:ea typeface="HK Grotesk" charset="0"/>
                <a:cs typeface="HK Grotesk" charset="0"/>
              </a:rPr>
              <a:t>toekomstbestendig</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voldoet</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aan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zowel</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korte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termijn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als</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lange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termijn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behoeftes</a:t>
            </a:r>
            <a:r>
              <a:rPr lang="en-US" sz="1400" dirty="0">
                <a:solidFill>
                  <a:schemeClr val="bg1"/>
                </a:solidFill>
                <a:ea typeface="HK Grotesk" charset="0"/>
                <a:cs typeface="HK Grotesk" charset="0"/>
              </a:rPr>
              <a:t>. Het </a:t>
            </a:r>
            <a:r>
              <a:rPr lang="en-US" sz="1400" dirty="0" err="1">
                <a:solidFill>
                  <a:schemeClr val="bg1"/>
                </a:solidFill>
                <a:ea typeface="HK Grotesk" charset="0"/>
                <a:cs typeface="HK Grotesk" charset="0"/>
              </a:rPr>
              <a:t>gaat</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daarbij</a:t>
            </a:r>
            <a:r>
              <a:rPr lang="en-US" sz="1400" dirty="0">
                <a:solidFill>
                  <a:schemeClr val="bg1"/>
                </a:solidFill>
                <a:ea typeface="HK Grotesk" charset="0"/>
                <a:cs typeface="HK Grotesk" charset="0"/>
              </a:rPr>
              <a:t> om </a:t>
            </a:r>
            <a:r>
              <a:rPr lang="en-US" sz="1400" dirty="0" err="1">
                <a:solidFill>
                  <a:schemeClr val="bg1"/>
                </a:solidFill>
                <a:ea typeface="HK Grotesk" charset="0"/>
                <a:cs typeface="HK Grotesk" charset="0"/>
              </a:rPr>
              <a:t>duurzame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energievoorziening</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mobiliteit</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circulair</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gebruik</a:t>
            </a:r>
            <a:r>
              <a:rPr lang="en-US" sz="1400" dirty="0">
                <a:solidFill>
                  <a:schemeClr val="bg1"/>
                </a:solidFill>
                <a:ea typeface="HK Grotesk" charset="0"/>
                <a:cs typeface="HK Grotesk" charset="0"/>
              </a:rPr>
              <a:t> van grondstoffen. Maar </a:t>
            </a:r>
            <a:r>
              <a:rPr lang="en-US" sz="1400" dirty="0" err="1">
                <a:solidFill>
                  <a:schemeClr val="bg1"/>
                </a:solidFill>
                <a:ea typeface="HK Grotesk" charset="0"/>
                <a:cs typeface="HK Grotesk" charset="0"/>
              </a:rPr>
              <a:t>ook</a:t>
            </a:r>
            <a:r>
              <a:rPr lang="en-US" sz="1400" dirty="0">
                <a:solidFill>
                  <a:schemeClr val="bg1"/>
                </a:solidFill>
                <a:ea typeface="HK Grotesk" charset="0"/>
                <a:cs typeface="HK Grotesk" charset="0"/>
              </a:rPr>
              <a:t> om de </a:t>
            </a:r>
            <a:r>
              <a:rPr lang="en-US" sz="1400" dirty="0" err="1">
                <a:solidFill>
                  <a:schemeClr val="bg1"/>
                </a:solidFill>
                <a:ea typeface="HK Grotesk" charset="0"/>
                <a:cs typeface="HK Grotesk" charset="0"/>
              </a:rPr>
              <a:t>ruimtelijke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inrichting</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gezondheid</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sociale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samenhang</a:t>
            </a:r>
            <a:r>
              <a:rPr lang="en-US" sz="1400" dirty="0">
                <a:solidFill>
                  <a:schemeClr val="bg1"/>
                </a:solidFill>
                <a:ea typeface="HK Grotesk" charset="0"/>
                <a:cs typeface="HK Grotesk" charset="0"/>
              </a:rPr>
              <a:t>. Data en </a:t>
            </a:r>
            <a:r>
              <a:rPr lang="en-US" sz="1400" dirty="0" err="1">
                <a:solidFill>
                  <a:schemeClr val="bg1"/>
                </a:solidFill>
                <a:ea typeface="HK Grotesk" charset="0"/>
                <a:cs typeface="HK Grotesk" charset="0"/>
              </a:rPr>
              <a:t>technologie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worden</a:t>
            </a:r>
            <a:r>
              <a:rPr lang="en-US" sz="1400" dirty="0">
                <a:solidFill>
                  <a:schemeClr val="bg1"/>
                </a:solidFill>
                <a:ea typeface="HK Grotesk" charset="0"/>
                <a:cs typeface="HK Grotesk" charset="0"/>
              </a:rPr>
              <a:t> op </a:t>
            </a:r>
            <a:r>
              <a:rPr lang="en-US" sz="1400" dirty="0" err="1">
                <a:solidFill>
                  <a:schemeClr val="bg1"/>
                </a:solidFill>
                <a:ea typeface="HK Grotesk" charset="0"/>
                <a:cs typeface="HK Grotesk" charset="0"/>
              </a:rPr>
              <a:t>een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slimme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manier</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ingezet</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Niet</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als</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doel</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uiteraard</a:t>
            </a:r>
            <a:r>
              <a:rPr lang="en-US" sz="1400" dirty="0">
                <a:solidFill>
                  <a:schemeClr val="bg1"/>
                </a:solidFill>
                <a:ea typeface="HK Grotesk" charset="0"/>
                <a:cs typeface="HK Grotesk" charset="0"/>
              </a:rPr>
              <a:t> maar </a:t>
            </a:r>
            <a:r>
              <a:rPr lang="en-US" sz="1400" dirty="0" err="1">
                <a:solidFill>
                  <a:schemeClr val="bg1"/>
                </a:solidFill>
                <a:ea typeface="HK Grotesk" charset="0"/>
                <a:cs typeface="HK Grotesk" charset="0"/>
              </a:rPr>
              <a:t>als</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middel</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Oplossingen</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transitieprocessen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worden</a:t>
            </a:r>
            <a:r>
              <a:rPr lang="en-US" sz="1400" dirty="0">
                <a:solidFill>
                  <a:schemeClr val="bg1"/>
                </a:solidFill>
                <a:ea typeface="HK Grotesk" charset="0"/>
                <a:cs typeface="HK Grotesk" charset="0"/>
              </a:rPr>
              <a:t> met </a:t>
            </a:r>
            <a:r>
              <a:rPr lang="en-US" sz="1400" dirty="0" err="1">
                <a:solidFill>
                  <a:schemeClr val="bg1"/>
                </a:solidFill>
                <a:ea typeface="HK Grotesk" charset="0"/>
                <a:cs typeface="HK Grotesk" charset="0"/>
              </a:rPr>
              <a:t>oog</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voor</a:t>
            </a:r>
            <a:r>
              <a:rPr lang="en-US" sz="1400" dirty="0">
                <a:solidFill>
                  <a:schemeClr val="bg1"/>
                </a:solidFill>
                <a:ea typeface="HK Grotesk" charset="0"/>
                <a:cs typeface="HK Grotesk" charset="0"/>
              </a:rPr>
              <a:t> het </a:t>
            </a:r>
            <a:r>
              <a:rPr lang="en-US" sz="1400" dirty="0" err="1">
                <a:solidFill>
                  <a:schemeClr val="bg1"/>
                </a:solidFill>
                <a:ea typeface="HK Grotesk" charset="0"/>
                <a:cs typeface="HK Grotesk" charset="0"/>
              </a:rPr>
              <a:t>grote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geheel</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voor</a:t>
            </a:r>
            <a:r>
              <a:rPr lang="en-US" sz="1400" dirty="0">
                <a:solidFill>
                  <a:schemeClr val="bg1"/>
                </a:solidFill>
                <a:ea typeface="HK Grotesk" charset="0"/>
                <a:cs typeface="HK Grotesk" charset="0"/>
              </a:rPr>
              <a:t> de </a:t>
            </a:r>
            <a:r>
              <a:rPr lang="en-US" sz="1400" dirty="0" err="1">
                <a:solidFill>
                  <a:schemeClr val="bg1"/>
                </a:solidFill>
                <a:ea typeface="HK Grotesk" charset="0"/>
                <a:cs typeface="HK Grotesk" charset="0"/>
              </a:rPr>
              <a:t>belevingswereld</a:t>
            </a:r>
            <a:r>
              <a:rPr lang="en-US" sz="1400" dirty="0">
                <a:solidFill>
                  <a:schemeClr val="bg1"/>
                </a:solidFill>
                <a:ea typeface="HK Grotesk" charset="0"/>
                <a:cs typeface="HK Grotesk" charset="0"/>
              </a:rPr>
              <a:t> van de </a:t>
            </a:r>
            <a:r>
              <a:rPr lang="en-US" sz="1400" dirty="0" err="1">
                <a:solidFill>
                  <a:schemeClr val="bg1"/>
                </a:solidFill>
                <a:ea typeface="HK Grotesk" charset="0"/>
                <a:cs typeface="HK Grotesk" charset="0"/>
              </a:rPr>
              <a:t>gebruiker</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ingezet</a:t>
            </a:r>
            <a:r>
              <a:rPr lang="en-US" sz="1400" dirty="0">
                <a:solidFill>
                  <a:schemeClr val="bg1"/>
                </a:solidFill>
                <a:ea typeface="HK Grotesk" charset="0"/>
                <a:cs typeface="HK Grotesk" charset="0"/>
              </a:rPr>
              <a:t>. </a:t>
            </a:r>
          </a:p>
          <a:p>
            <a:endParaRPr lang="en-US" sz="1400" dirty="0">
              <a:solidFill>
                <a:schemeClr val="bg1"/>
              </a:solidFill>
              <a:ea typeface="HK Grotesk" charset="0"/>
              <a:cs typeface="HK Grotesk" charset="0"/>
            </a:endParaRPr>
          </a:p>
          <a:p>
            <a:r>
              <a:rPr lang="en-US" sz="1400" dirty="0" err="1">
                <a:solidFill>
                  <a:schemeClr val="bg1"/>
                </a:solidFill>
                <a:ea typeface="HK Grotesk" charset="0"/>
                <a:cs typeface="HK Grotesk" charset="0"/>
              </a:rPr>
              <a:t>Onze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stad</a:t>
            </a:r>
            <a:r>
              <a:rPr lang="en-US" sz="1400" dirty="0">
                <a:solidFill>
                  <a:schemeClr val="bg1"/>
                </a:solidFill>
                <a:ea typeface="HK Grotesk" charset="0"/>
                <a:cs typeface="HK Grotesk" charset="0"/>
              </a:rPr>
              <a:t> is </a:t>
            </a:r>
            <a:r>
              <a:rPr lang="en-US" sz="1400" dirty="0" err="1">
                <a:solidFill>
                  <a:schemeClr val="bg1"/>
                </a:solidFill>
                <a:ea typeface="HK Grotesk" charset="0"/>
                <a:cs typeface="HK Grotesk" charset="0"/>
              </a:rPr>
              <a:t>een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levend</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organisme</a:t>
            </a:r>
            <a:r>
              <a:rPr lang="en-US" sz="1400" dirty="0">
                <a:solidFill>
                  <a:schemeClr val="bg1"/>
                </a:solidFill>
                <a:ea typeface="HK Grotesk" charset="0"/>
                <a:cs typeface="HK Grotesk" charset="0"/>
              </a:rPr>
              <a:t> en in </a:t>
            </a:r>
            <a:r>
              <a:rPr lang="en-US" sz="1400" dirty="0" err="1">
                <a:solidFill>
                  <a:schemeClr val="bg1"/>
                </a:solidFill>
                <a:ea typeface="HK Grotesk" charset="0"/>
                <a:cs typeface="HK Grotesk" charset="0"/>
              </a:rPr>
              <a:t>staat</a:t>
            </a:r>
            <a:r>
              <a:rPr lang="en-US" sz="1400" dirty="0">
                <a:solidFill>
                  <a:schemeClr val="bg1"/>
                </a:solidFill>
                <a:ea typeface="HK Grotesk" charset="0"/>
                <a:cs typeface="HK Grotesk" charset="0"/>
              </a:rPr>
              <a:t> om pro-</a:t>
            </a:r>
            <a:r>
              <a:rPr lang="en-US" sz="1400" dirty="0" err="1">
                <a:solidFill>
                  <a:schemeClr val="bg1"/>
                </a:solidFill>
                <a:ea typeface="HK Grotesk" charset="0"/>
                <a:cs typeface="HK Grotesk" charset="0"/>
              </a:rPr>
              <a:t>actief</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veranderingen</a:t>
            </a:r>
            <a:r>
              <a:rPr lang="en-US" sz="1400" dirty="0">
                <a:solidFill>
                  <a:schemeClr val="bg1"/>
                </a:solidFill>
                <a:ea typeface="HK Grotesk" charset="0"/>
                <a:cs typeface="HK Grotesk" charset="0"/>
              </a:rPr>
              <a:t> op te </a:t>
            </a:r>
            <a:r>
              <a:rPr lang="en-US" sz="1400" dirty="0" err="1">
                <a:solidFill>
                  <a:schemeClr val="bg1"/>
                </a:solidFill>
                <a:ea typeface="HK Grotesk" charset="0"/>
                <a:cs typeface="HK Grotesk" charset="0"/>
              </a:rPr>
              <a:t>vangen</a:t>
            </a:r>
            <a:r>
              <a:rPr lang="en-US" sz="1400" dirty="0">
                <a:solidFill>
                  <a:schemeClr val="bg1"/>
                </a:solidFill>
                <a:ea typeface="HK Grotesk" charset="0"/>
                <a:cs typeface="HK Grotesk" charset="0"/>
              </a:rPr>
              <a:t> in de </a:t>
            </a:r>
            <a:r>
              <a:rPr lang="en-US" sz="1400" dirty="0" err="1">
                <a:solidFill>
                  <a:schemeClr val="bg1"/>
                </a:solidFill>
                <a:ea typeface="HK Grotesk" charset="0"/>
                <a:cs typeface="HK Grotesk" charset="0"/>
              </a:rPr>
              <a:t>transitie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naar</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een</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duurzame</a:t>
            </a:r>
            <a:r>
              <a:rPr lang="en-US" sz="1400" dirty="0">
                <a:solidFill>
                  <a:schemeClr val="bg1"/>
                </a:solidFill>
                <a:ea typeface="HK Grotesk" charset="0"/>
                <a:cs typeface="HK Grotesk" charset="0"/>
              </a:rPr>
              <a:t> en </a:t>
            </a:r>
            <a:r>
              <a:rPr lang="en-US" sz="1400" dirty="0" err="1">
                <a:solidFill>
                  <a:schemeClr val="bg1"/>
                </a:solidFill>
                <a:ea typeface="HK Grotesk" charset="0"/>
                <a:cs typeface="HK Grotesk" charset="0"/>
              </a:rPr>
              <a:t>slimme</a:t>
            </a:r>
            <a:r>
              <a:rPr lang="en-US" sz="1400" dirty="0">
                <a:solidFill>
                  <a:schemeClr val="bg1"/>
                </a:solidFill>
                <a:ea typeface="HK Grotesk" charset="0"/>
                <a:cs typeface="HK Grotesk" charset="0"/>
              </a:rPr>
              <a:t> </a:t>
            </a:r>
            <a:r>
              <a:rPr lang="en-US" sz="1400" dirty="0" err="1">
                <a:solidFill>
                  <a:schemeClr val="bg1"/>
                </a:solidFill>
                <a:ea typeface="HK Grotesk" charset="0"/>
                <a:cs typeface="HK Grotesk" charset="0"/>
              </a:rPr>
              <a:t>stad</a:t>
            </a:r>
            <a:r>
              <a:rPr lang="en-US" sz="1400" dirty="0">
                <a:solidFill>
                  <a:schemeClr val="bg1"/>
                </a:solidFill>
                <a:ea typeface="HK Grotesk" charset="0"/>
                <a:cs typeface="HK Grotesk" charset="0"/>
              </a:rPr>
              <a:t>. </a:t>
            </a:r>
          </a:p>
          <a:p>
            <a:endParaRPr lang="nl-NL" sz="1400" b="1" dirty="0">
              <a:solidFill>
                <a:schemeClr val="bg1"/>
              </a:solidFill>
              <a:ea typeface="HK Grotesk" charset="0"/>
              <a:cs typeface="HK Grotesk" charset="0"/>
            </a:endParaRPr>
          </a:p>
        </p:txBody>
      </p:sp>
      <p:sp>
        <p:nvSpPr>
          <p:cNvPr id="26" name="TextBox 25"/>
          <p:cNvSpPr txBox="1"/>
          <p:nvPr/>
        </p:nvSpPr>
        <p:spPr>
          <a:xfrm>
            <a:off x="331754" y="295857"/>
            <a:ext cx="5943211" cy="523220"/>
          </a:xfrm>
          <a:prstGeom prst="rect">
            <a:avLst/>
          </a:prstGeom>
          <a:noFill/>
        </p:spPr>
        <p:txBody>
          <a:bodyPr wrap="square" rtlCol="0">
            <a:spAutoFit/>
          </a:bodyPr>
          <a:lstStyle/>
          <a:p>
            <a:r>
              <a:rPr lang="nl-NL" sz="2800" b="1" i="1" dirty="0">
                <a:solidFill>
                  <a:schemeClr val="bg1"/>
                </a:solidFill>
              </a:rPr>
              <a:t>De duurzame en slimme stad</a:t>
            </a:r>
          </a:p>
        </p:txBody>
      </p:sp>
    </p:spTree>
    <p:extLst>
      <p:ext uri="{BB962C8B-B14F-4D97-AF65-F5344CB8AC3E}">
        <p14:creationId xmlns:p14="http://schemas.microsoft.com/office/powerpoint/2010/main" val="255078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35496" cy="6858000"/>
          </a:xfrm>
          <a:prstGeom prst="rect">
            <a:avLst/>
          </a:prstGeom>
          <a:solidFill>
            <a:srgbClr val="4CB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8452" y="4044024"/>
            <a:ext cx="1305737" cy="188269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165" y="5327032"/>
            <a:ext cx="1743725" cy="76059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504" y="4368734"/>
            <a:ext cx="3745475" cy="173983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6660" y="3898043"/>
            <a:ext cx="3578394" cy="221052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0113" y="5285963"/>
            <a:ext cx="745630" cy="84272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356" y="4017727"/>
            <a:ext cx="3721346" cy="2352851"/>
          </a:xfrm>
          <a:prstGeom prst="rect">
            <a:avLst/>
          </a:prstGeom>
        </p:spPr>
      </p:pic>
      <p:sp>
        <p:nvSpPr>
          <p:cNvPr id="28" name="TextBox 27"/>
          <p:cNvSpPr txBox="1"/>
          <p:nvPr/>
        </p:nvSpPr>
        <p:spPr>
          <a:xfrm>
            <a:off x="727439" y="1127590"/>
            <a:ext cx="6116902" cy="3030125"/>
          </a:xfrm>
          <a:prstGeom prst="rect">
            <a:avLst/>
          </a:prstGeom>
          <a:noFill/>
        </p:spPr>
        <p:txBody>
          <a:bodyPr wrap="square" rtlCol="0">
            <a:spAutoFit/>
          </a:bodyPr>
          <a:lstStyle/>
          <a:p>
            <a:pPr>
              <a:lnSpc>
                <a:spcPts val="3300"/>
              </a:lnSpc>
            </a:pPr>
            <a:r>
              <a:rPr lang="en-US" sz="3200" b="1" i="1" dirty="0" err="1">
                <a:solidFill>
                  <a:schemeClr val="bg1"/>
                </a:solidFill>
                <a:ea typeface="HK Grotesk Medium" charset="0"/>
                <a:cs typeface="HK Grotesk Medium" charset="0"/>
              </a:rPr>
              <a:t>Missie</a:t>
            </a:r>
            <a:r>
              <a:rPr lang="en-US" sz="3200" b="1" i="1" dirty="0">
                <a:solidFill>
                  <a:schemeClr val="bg1"/>
                </a:solidFill>
                <a:ea typeface="HK Grotesk" charset="0"/>
                <a:cs typeface="HK Grotesk" charset="0"/>
              </a:rPr>
              <a:t> </a:t>
            </a:r>
          </a:p>
          <a:p>
            <a:pPr>
              <a:lnSpc>
                <a:spcPts val="3300"/>
              </a:lnSpc>
            </a:pPr>
            <a:r>
              <a:rPr lang="en-US" sz="2400" dirty="0" err="1">
                <a:solidFill>
                  <a:schemeClr val="bg1"/>
                </a:solidFill>
                <a:ea typeface="HK Grotesk" charset="0"/>
                <a:cs typeface="HK Grotesk" charset="0"/>
              </a:rPr>
              <a:t>Wij</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vinden</a:t>
            </a:r>
            <a:r>
              <a:rPr lang="en-US" sz="2400" dirty="0">
                <a:solidFill>
                  <a:schemeClr val="bg1"/>
                </a:solidFill>
                <a:ea typeface="HK Grotesk" charset="0"/>
                <a:cs typeface="HK Grotesk" charset="0"/>
              </a:rPr>
              <a:t> het </a:t>
            </a:r>
            <a:r>
              <a:rPr lang="en-US" sz="2400" dirty="0" err="1">
                <a:solidFill>
                  <a:schemeClr val="bg1"/>
                </a:solidFill>
                <a:ea typeface="HK Grotesk" charset="0"/>
                <a:cs typeface="HK Grotesk" charset="0"/>
              </a:rPr>
              <a:t>belangrijk</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dat</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mensen</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gezond</a:t>
            </a:r>
            <a:r>
              <a:rPr lang="en-US" sz="2400" dirty="0">
                <a:solidFill>
                  <a:schemeClr val="bg1"/>
                </a:solidFill>
                <a:ea typeface="HK Grotesk" charset="0"/>
                <a:cs typeface="HK Grotesk" charset="0"/>
              </a:rPr>
              <a:t> en </a:t>
            </a:r>
            <a:r>
              <a:rPr lang="en-US" sz="2400" dirty="0" err="1">
                <a:solidFill>
                  <a:schemeClr val="bg1"/>
                </a:solidFill>
                <a:ea typeface="HK Grotesk" charset="0"/>
                <a:cs typeface="HK Grotesk" charset="0"/>
              </a:rPr>
              <a:t>veilig</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samen</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kunnen</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leven</a:t>
            </a:r>
            <a:r>
              <a:rPr lang="en-US" sz="2400" dirty="0">
                <a:solidFill>
                  <a:schemeClr val="bg1"/>
                </a:solidFill>
                <a:ea typeface="HK Grotesk" charset="0"/>
                <a:cs typeface="HK Grotesk" charset="0"/>
              </a:rPr>
              <a:t> in de </a:t>
            </a:r>
            <a:r>
              <a:rPr lang="en-US" sz="2400" dirty="0" err="1">
                <a:solidFill>
                  <a:schemeClr val="bg1"/>
                </a:solidFill>
                <a:ea typeface="HK Grotesk" charset="0"/>
                <a:cs typeface="HK Grotesk" charset="0"/>
              </a:rPr>
              <a:t>duurzame</a:t>
            </a:r>
            <a:r>
              <a:rPr lang="en-US" sz="2400" dirty="0">
                <a:solidFill>
                  <a:schemeClr val="bg1"/>
                </a:solidFill>
                <a:ea typeface="HK Grotesk" charset="0"/>
                <a:cs typeface="HK Grotesk" charset="0"/>
              </a:rPr>
              <a:t> en </a:t>
            </a:r>
            <a:r>
              <a:rPr lang="en-US" sz="2400" dirty="0" err="1">
                <a:solidFill>
                  <a:schemeClr val="bg1"/>
                </a:solidFill>
                <a:ea typeface="HK Grotesk" charset="0"/>
                <a:cs typeface="HK Grotesk" charset="0"/>
              </a:rPr>
              <a:t>slimme</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stad</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Wij</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werken</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aan</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oplossingen</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voor</a:t>
            </a:r>
            <a:r>
              <a:rPr lang="en-US" sz="2400" dirty="0">
                <a:solidFill>
                  <a:schemeClr val="bg1"/>
                </a:solidFill>
                <a:ea typeface="HK Grotesk" charset="0"/>
                <a:cs typeface="HK Grotesk" charset="0"/>
              </a:rPr>
              <a:t> de </a:t>
            </a:r>
            <a:r>
              <a:rPr lang="en-US" sz="2400" dirty="0" err="1">
                <a:solidFill>
                  <a:schemeClr val="bg1"/>
                </a:solidFill>
                <a:ea typeface="HK Grotesk" charset="0"/>
                <a:cs typeface="HK Grotesk" charset="0"/>
              </a:rPr>
              <a:t>complexe</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vraagstukken</a:t>
            </a:r>
            <a:r>
              <a:rPr lang="en-US" sz="2400" dirty="0">
                <a:solidFill>
                  <a:schemeClr val="bg1"/>
                </a:solidFill>
                <a:ea typeface="HK Grotesk" charset="0"/>
                <a:cs typeface="HK Grotesk" charset="0"/>
              </a:rPr>
              <a:t> die </a:t>
            </a:r>
            <a:r>
              <a:rPr lang="en-US" sz="2400" dirty="0" err="1">
                <a:solidFill>
                  <a:schemeClr val="bg1"/>
                </a:solidFill>
                <a:ea typeface="HK Grotesk" charset="0"/>
                <a:cs typeface="HK Grotesk" charset="0"/>
              </a:rPr>
              <a:t>hierbij</a:t>
            </a:r>
            <a:r>
              <a:rPr lang="en-US" sz="2400" dirty="0">
                <a:solidFill>
                  <a:schemeClr val="bg1"/>
                </a:solidFill>
                <a:ea typeface="HK Grotesk" charset="0"/>
                <a:cs typeface="HK Grotesk" charset="0"/>
              </a:rPr>
              <a:t> </a:t>
            </a:r>
            <a:r>
              <a:rPr lang="en-US" sz="2400" dirty="0" err="1">
                <a:solidFill>
                  <a:schemeClr val="bg1"/>
                </a:solidFill>
                <a:ea typeface="HK Grotesk" charset="0"/>
                <a:cs typeface="HK Grotesk" charset="0"/>
              </a:rPr>
              <a:t>horen</a:t>
            </a:r>
            <a:r>
              <a:rPr lang="en-US" sz="3200" dirty="0">
                <a:solidFill>
                  <a:schemeClr val="bg1"/>
                </a:solidFill>
                <a:ea typeface="HK Grotesk" charset="0"/>
                <a:cs typeface="HK Grotesk" charset="0"/>
              </a:rPr>
              <a:t>.</a:t>
            </a:r>
          </a:p>
          <a:p>
            <a:pPr>
              <a:lnSpc>
                <a:spcPts val="3300"/>
              </a:lnSpc>
            </a:pPr>
            <a:r>
              <a:rPr lang="en-US" sz="2400" dirty="0">
                <a:solidFill>
                  <a:schemeClr val="bg1"/>
                </a:solidFill>
              </a:rPr>
              <a:t> </a:t>
            </a:r>
          </a:p>
        </p:txBody>
      </p:sp>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5821" y="5088264"/>
            <a:ext cx="2449903" cy="854876"/>
          </a:xfrm>
          <a:prstGeom prst="rect">
            <a:avLst/>
          </a:prstGeom>
        </p:spPr>
      </p:pic>
    </p:spTree>
    <p:extLst>
      <p:ext uri="{BB962C8B-B14F-4D97-AF65-F5344CB8AC3E}">
        <p14:creationId xmlns:p14="http://schemas.microsoft.com/office/powerpoint/2010/main" val="268569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3588" y="0"/>
            <a:ext cx="4811697" cy="6858000"/>
          </a:xfrm>
          <a:prstGeom prst="rect">
            <a:avLst/>
          </a:prstGeom>
          <a:solidFill>
            <a:srgbClr val="4CB97E"/>
          </a:solidFill>
          <a:ln>
            <a:solidFill>
              <a:srgbClr val="03A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l 4"/>
          <p:cNvSpPr/>
          <p:nvPr/>
        </p:nvSpPr>
        <p:spPr>
          <a:xfrm>
            <a:off x="5307247" y="964198"/>
            <a:ext cx="4522703" cy="4522703"/>
          </a:xfrm>
          <a:prstGeom prst="ellipse">
            <a:avLst/>
          </a:prstGeom>
          <a:solidFill>
            <a:srgbClr val="01D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l 5"/>
          <p:cNvSpPr/>
          <p:nvPr/>
        </p:nvSpPr>
        <p:spPr>
          <a:xfrm>
            <a:off x="6023955" y="1701554"/>
            <a:ext cx="3047993" cy="3047993"/>
          </a:xfrm>
          <a:prstGeom prst="ellipse">
            <a:avLst/>
          </a:prstGeom>
          <a:solidFill>
            <a:srgbClr val="03A3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Heart 6"/>
          <p:cNvSpPr/>
          <p:nvPr/>
        </p:nvSpPr>
        <p:spPr>
          <a:xfrm>
            <a:off x="6748761" y="2624425"/>
            <a:ext cx="1609274" cy="1377411"/>
          </a:xfrm>
          <a:prstGeom prst="hear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TextBox 9"/>
          <p:cNvSpPr txBox="1"/>
          <p:nvPr/>
        </p:nvSpPr>
        <p:spPr>
          <a:xfrm>
            <a:off x="6971449" y="2964667"/>
            <a:ext cx="1094264" cy="646331"/>
          </a:xfrm>
          <a:prstGeom prst="rect">
            <a:avLst/>
          </a:prstGeom>
          <a:noFill/>
        </p:spPr>
        <p:txBody>
          <a:bodyPr wrap="square" rtlCol="0">
            <a:spAutoFit/>
          </a:bodyPr>
          <a:lstStyle/>
          <a:p>
            <a:pPr algn="ctr"/>
            <a:r>
              <a:rPr lang="nl-NL" sz="1200" dirty="0"/>
              <a:t>duurzaam</a:t>
            </a:r>
          </a:p>
          <a:p>
            <a:pPr algn="ctr"/>
            <a:r>
              <a:rPr lang="nl-NL" sz="1200" dirty="0"/>
              <a:t>nieuwsgierig</a:t>
            </a:r>
          </a:p>
          <a:p>
            <a:pPr algn="ctr"/>
            <a:r>
              <a:rPr lang="nl-NL" sz="1200" dirty="0"/>
              <a:t>doortastend</a:t>
            </a:r>
          </a:p>
        </p:txBody>
      </p:sp>
      <p:sp>
        <p:nvSpPr>
          <p:cNvPr id="11" name="TextBox 10"/>
          <p:cNvSpPr txBox="1"/>
          <p:nvPr/>
        </p:nvSpPr>
        <p:spPr>
          <a:xfrm rot="2619079">
            <a:off x="7756713" y="2270483"/>
            <a:ext cx="956720" cy="276999"/>
          </a:xfrm>
          <a:prstGeom prst="rect">
            <a:avLst/>
          </a:prstGeom>
          <a:noFill/>
        </p:spPr>
        <p:txBody>
          <a:bodyPr wrap="square" rtlCol="0">
            <a:spAutoFit/>
          </a:bodyPr>
          <a:lstStyle/>
          <a:p>
            <a:r>
              <a:rPr lang="nl-NL" sz="1200" dirty="0"/>
              <a:t>mensgericht</a:t>
            </a:r>
          </a:p>
        </p:txBody>
      </p:sp>
      <p:sp>
        <p:nvSpPr>
          <p:cNvPr id="12" name="TextBox 11"/>
          <p:cNvSpPr txBox="1"/>
          <p:nvPr/>
        </p:nvSpPr>
        <p:spPr>
          <a:xfrm rot="2751785">
            <a:off x="6241403" y="3794777"/>
            <a:ext cx="1285140" cy="276999"/>
          </a:xfrm>
          <a:prstGeom prst="rect">
            <a:avLst/>
          </a:prstGeom>
          <a:noFill/>
        </p:spPr>
        <p:txBody>
          <a:bodyPr wrap="square" rtlCol="0">
            <a:spAutoFit/>
          </a:bodyPr>
          <a:lstStyle/>
          <a:p>
            <a:r>
              <a:rPr lang="nl-NL" sz="1200" dirty="0"/>
              <a:t>waardecreërend</a:t>
            </a:r>
          </a:p>
        </p:txBody>
      </p:sp>
      <p:sp>
        <p:nvSpPr>
          <p:cNvPr id="13" name="TextBox 12"/>
          <p:cNvSpPr txBox="1"/>
          <p:nvPr/>
        </p:nvSpPr>
        <p:spPr>
          <a:xfrm rot="18903711">
            <a:off x="7611595" y="3671782"/>
            <a:ext cx="1569559" cy="276999"/>
          </a:xfrm>
          <a:prstGeom prst="rect">
            <a:avLst/>
          </a:prstGeom>
          <a:noFill/>
        </p:spPr>
        <p:txBody>
          <a:bodyPr wrap="square" rtlCol="0">
            <a:spAutoFit/>
          </a:bodyPr>
          <a:lstStyle/>
          <a:p>
            <a:r>
              <a:rPr lang="nl-NL" sz="1200" dirty="0"/>
              <a:t>slim &amp; technologie</a:t>
            </a:r>
          </a:p>
        </p:txBody>
      </p:sp>
      <p:sp>
        <p:nvSpPr>
          <p:cNvPr id="14" name="TextBox 13"/>
          <p:cNvSpPr txBox="1"/>
          <p:nvPr/>
        </p:nvSpPr>
        <p:spPr>
          <a:xfrm rot="2487593">
            <a:off x="5923315" y="4404569"/>
            <a:ext cx="743828" cy="276999"/>
          </a:xfrm>
          <a:prstGeom prst="rect">
            <a:avLst/>
          </a:prstGeom>
          <a:noFill/>
        </p:spPr>
        <p:txBody>
          <a:bodyPr wrap="square" rtlCol="0">
            <a:spAutoFit/>
          </a:bodyPr>
          <a:lstStyle/>
          <a:p>
            <a:r>
              <a:rPr lang="nl-NL" sz="1200" dirty="0"/>
              <a:t>energie</a:t>
            </a:r>
          </a:p>
        </p:txBody>
      </p:sp>
      <p:sp>
        <p:nvSpPr>
          <p:cNvPr id="15" name="TextBox 14"/>
          <p:cNvSpPr txBox="1"/>
          <p:nvPr/>
        </p:nvSpPr>
        <p:spPr>
          <a:xfrm rot="19021224">
            <a:off x="8347998" y="4276609"/>
            <a:ext cx="1216867" cy="276999"/>
          </a:xfrm>
          <a:prstGeom prst="rect">
            <a:avLst/>
          </a:prstGeom>
          <a:noFill/>
        </p:spPr>
        <p:txBody>
          <a:bodyPr wrap="square" rtlCol="0">
            <a:spAutoFit/>
          </a:bodyPr>
          <a:lstStyle/>
          <a:p>
            <a:r>
              <a:rPr lang="nl-NL" sz="1200" dirty="0"/>
              <a:t>circulariteit </a:t>
            </a:r>
          </a:p>
        </p:txBody>
      </p:sp>
      <p:sp>
        <p:nvSpPr>
          <p:cNvPr id="16" name="TextBox 15"/>
          <p:cNvSpPr txBox="1"/>
          <p:nvPr/>
        </p:nvSpPr>
        <p:spPr>
          <a:xfrm rot="18859050">
            <a:off x="5728671" y="1611153"/>
            <a:ext cx="1216867" cy="276999"/>
          </a:xfrm>
          <a:prstGeom prst="rect">
            <a:avLst/>
          </a:prstGeom>
          <a:noFill/>
        </p:spPr>
        <p:txBody>
          <a:bodyPr wrap="square" rtlCol="0">
            <a:spAutoFit/>
          </a:bodyPr>
          <a:lstStyle/>
          <a:p>
            <a:r>
              <a:rPr lang="nl-NL" sz="1200" dirty="0"/>
              <a:t>gezondheid</a:t>
            </a:r>
          </a:p>
        </p:txBody>
      </p:sp>
      <p:sp>
        <p:nvSpPr>
          <p:cNvPr id="21" name="TextBox 20"/>
          <p:cNvSpPr txBox="1"/>
          <p:nvPr/>
        </p:nvSpPr>
        <p:spPr>
          <a:xfrm rot="2293926">
            <a:off x="8264036" y="1684805"/>
            <a:ext cx="1061532" cy="276999"/>
          </a:xfrm>
          <a:prstGeom prst="rect">
            <a:avLst/>
          </a:prstGeom>
          <a:noFill/>
        </p:spPr>
        <p:txBody>
          <a:bodyPr wrap="square" rtlCol="0">
            <a:spAutoFit/>
          </a:bodyPr>
          <a:lstStyle/>
          <a:p>
            <a:r>
              <a:rPr lang="nl-NL" sz="1200" dirty="0"/>
              <a:t>ruimte</a:t>
            </a:r>
          </a:p>
        </p:txBody>
      </p:sp>
      <p:sp>
        <p:nvSpPr>
          <p:cNvPr id="36" name="TextBox 35"/>
          <p:cNvSpPr txBox="1"/>
          <p:nvPr/>
        </p:nvSpPr>
        <p:spPr>
          <a:xfrm>
            <a:off x="10674296" y="1456677"/>
            <a:ext cx="1195754" cy="646331"/>
          </a:xfrm>
          <a:prstGeom prst="rect">
            <a:avLst/>
          </a:prstGeom>
          <a:noFill/>
        </p:spPr>
        <p:txBody>
          <a:bodyPr wrap="square" rtlCol="0">
            <a:spAutoFit/>
          </a:bodyPr>
          <a:lstStyle/>
          <a:p>
            <a:r>
              <a:rPr lang="nl-NL" dirty="0"/>
              <a:t>HANDEN</a:t>
            </a:r>
          </a:p>
          <a:p>
            <a:r>
              <a:rPr lang="nl-NL" dirty="0"/>
              <a:t>Thema’s</a:t>
            </a:r>
          </a:p>
        </p:txBody>
      </p:sp>
      <p:sp>
        <p:nvSpPr>
          <p:cNvPr id="37" name="TextBox 36"/>
          <p:cNvSpPr txBox="1"/>
          <p:nvPr/>
        </p:nvSpPr>
        <p:spPr>
          <a:xfrm>
            <a:off x="10674296" y="2426336"/>
            <a:ext cx="1610785" cy="646331"/>
          </a:xfrm>
          <a:prstGeom prst="rect">
            <a:avLst/>
          </a:prstGeom>
          <a:noFill/>
        </p:spPr>
        <p:txBody>
          <a:bodyPr wrap="square" rtlCol="0">
            <a:spAutoFit/>
          </a:bodyPr>
          <a:lstStyle/>
          <a:p>
            <a:r>
              <a:rPr lang="nl-NL" dirty="0"/>
              <a:t>HOOFD</a:t>
            </a:r>
          </a:p>
          <a:p>
            <a:r>
              <a:rPr lang="nl-NL" dirty="0"/>
              <a:t>Perspectieven</a:t>
            </a:r>
          </a:p>
        </p:txBody>
      </p:sp>
      <p:sp>
        <p:nvSpPr>
          <p:cNvPr id="38" name="TextBox 37"/>
          <p:cNvSpPr txBox="1"/>
          <p:nvPr/>
        </p:nvSpPr>
        <p:spPr>
          <a:xfrm>
            <a:off x="10697757" y="3467016"/>
            <a:ext cx="1543114" cy="646331"/>
          </a:xfrm>
          <a:prstGeom prst="rect">
            <a:avLst/>
          </a:prstGeom>
          <a:noFill/>
        </p:spPr>
        <p:txBody>
          <a:bodyPr wrap="square" rtlCol="0">
            <a:spAutoFit/>
          </a:bodyPr>
          <a:lstStyle/>
          <a:p>
            <a:r>
              <a:rPr lang="nl-NL" dirty="0"/>
              <a:t>HART</a:t>
            </a:r>
          </a:p>
          <a:p>
            <a:r>
              <a:rPr lang="nl-NL" dirty="0"/>
              <a:t>Kernwaarden</a:t>
            </a:r>
          </a:p>
        </p:txBody>
      </p:sp>
      <p:cxnSp>
        <p:nvCxnSpPr>
          <p:cNvPr id="40" name="Straight Connector 39"/>
          <p:cNvCxnSpPr/>
          <p:nvPr/>
        </p:nvCxnSpPr>
        <p:spPr>
          <a:xfrm flipH="1">
            <a:off x="9228667" y="1969329"/>
            <a:ext cx="14456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704667" y="3638478"/>
            <a:ext cx="298219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8676795" y="2551792"/>
            <a:ext cx="199750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9895" y="6234156"/>
            <a:ext cx="1312149" cy="457865"/>
          </a:xfrm>
          <a:prstGeom prst="rect">
            <a:avLst/>
          </a:prstGeom>
        </p:spPr>
      </p:pic>
      <p:sp>
        <p:nvSpPr>
          <p:cNvPr id="48" name="Rectangle 3"/>
          <p:cNvSpPr>
            <a:spLocks noChangeArrowheads="1"/>
          </p:cNvSpPr>
          <p:nvPr/>
        </p:nvSpPr>
        <p:spPr bwMode="auto">
          <a:xfrm>
            <a:off x="163504" y="225734"/>
            <a:ext cx="4315847"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nl-NL" altLang="nl-NL" sz="2800" b="1" i="1" dirty="0">
                <a:solidFill>
                  <a:schemeClr val="bg1"/>
                </a:solidFill>
                <a:latin typeface="+mn-lt"/>
                <a:ea typeface="Calibri" panose="020F0502020204030204" pitchFamily="34" charset="0"/>
                <a:cs typeface="Times New Roman" panose="02020603050405020304" pitchFamily="18" charset="0"/>
              </a:rPr>
              <a:t>Visie </a:t>
            </a:r>
            <a:endParaRPr lang="nl-NL" altLang="nl-NL" sz="1400" dirty="0">
              <a:solidFill>
                <a:schemeClr val="bg1"/>
              </a:solidFill>
              <a:latin typeface="+mn-lt"/>
              <a:ea typeface="Calibri" panose="020F0502020204030204" pitchFamily="34" charset="0"/>
              <a:cs typeface="Times New Roman" panose="02020603050405020304" pitchFamily="18" charset="0"/>
            </a:endParaRPr>
          </a:p>
          <a:p>
            <a:r>
              <a:rPr lang="nl-NL" altLang="nl-NL" sz="1600" dirty="0">
                <a:solidFill>
                  <a:schemeClr val="bg1"/>
                </a:solidFill>
                <a:latin typeface="+mn-lt"/>
                <a:ea typeface="Calibri" panose="020F0502020204030204" pitchFamily="34" charset="0"/>
                <a:cs typeface="Times New Roman" panose="02020603050405020304" pitchFamily="18" charset="0"/>
              </a:rPr>
              <a:t>Een duurzame en slimme stad is een zaak van hart, hoofd en handen. </a:t>
            </a:r>
          </a:p>
          <a:p>
            <a:endParaRPr lang="nl-NL" altLang="nl-NL" sz="1600" dirty="0">
              <a:solidFill>
                <a:schemeClr val="bg1"/>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Hart: </a:t>
            </a:r>
            <a:r>
              <a:rPr kumimoji="0" lang="nl-NL" altLang="nl-NL" sz="160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wij </a:t>
            </a:r>
            <a:r>
              <a:rPr lang="nl-NL" altLang="nl-NL" sz="1600" dirty="0">
                <a:solidFill>
                  <a:schemeClr val="bg1"/>
                </a:solidFill>
                <a:latin typeface="+mn-lt"/>
                <a:ea typeface="Calibri" panose="020F0502020204030204" pitchFamily="34" charset="0"/>
                <a:cs typeface="Times New Roman" panose="02020603050405020304" pitchFamily="18" charset="0"/>
              </a:rPr>
              <a:t>o</a:t>
            </a:r>
            <a:r>
              <a:rPr kumimoji="0" lang="nl-NL" altLang="nl-NL" sz="160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pereren </a:t>
            </a:r>
            <a:r>
              <a:rPr kumimoji="0" lang="nl-NL" altLang="nl-NL" sz="16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vanuit: </a:t>
            </a:r>
          </a:p>
          <a:p>
            <a:pPr marL="285750" indent="-285750">
              <a:buFont typeface="Arial" panose="020B0604020202020204" pitchFamily="34" charset="0"/>
              <a:buChar char="•"/>
            </a:pPr>
            <a:r>
              <a:rPr lang="nl-NL" altLang="nl-NL" sz="1600" dirty="0">
                <a:solidFill>
                  <a:schemeClr val="bg1"/>
                </a:solidFill>
                <a:latin typeface="+mn-lt"/>
                <a:ea typeface="Calibri" panose="020F0502020204030204" pitchFamily="34" charset="0"/>
                <a:cs typeface="Times New Roman" panose="02020603050405020304" pitchFamily="18" charset="0"/>
              </a:rPr>
              <a:t>duurzaamheid (ook in onze eigen bedrijfsvoering)</a:t>
            </a:r>
          </a:p>
          <a:p>
            <a:pPr marL="285750" lvl="0" indent="-285750">
              <a:buFont typeface="Arial" panose="020B0604020202020204" pitchFamily="34" charset="0"/>
              <a:buChar char="•"/>
            </a:pPr>
            <a:r>
              <a:rPr kumimoji="0" lang="nl-NL" altLang="nl-NL" sz="16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nieuwsgierigheid </a:t>
            </a:r>
          </a:p>
          <a:p>
            <a:pPr marL="285750" lvl="0" indent="-285750">
              <a:buFont typeface="Arial" panose="020B0604020202020204" pitchFamily="34" charset="0"/>
              <a:buChar char="•"/>
            </a:pPr>
            <a:r>
              <a:rPr kumimoji="0" lang="nl-NL" altLang="nl-NL" sz="1600" b="0" i="0" u="none" strike="noStrike" cap="none" normalizeH="0" dirty="0">
                <a:ln>
                  <a:noFill/>
                </a:ln>
                <a:solidFill>
                  <a:schemeClr val="bg1"/>
                </a:solidFill>
                <a:effectLst/>
                <a:latin typeface="+mn-lt"/>
                <a:ea typeface="Calibri" panose="020F0502020204030204" pitchFamily="34" charset="0"/>
                <a:cs typeface="Times New Roman" panose="02020603050405020304" pitchFamily="18" charset="0"/>
              </a:rPr>
              <a:t>op doortastende wijze (echt doen!)</a:t>
            </a:r>
          </a:p>
          <a:p>
            <a:pPr marL="285750" indent="-285750">
              <a:buFont typeface="Arial" panose="020B0604020202020204" pitchFamily="34" charset="0"/>
              <a:buChar char="•"/>
            </a:pPr>
            <a:endParaRPr lang="nl-NL" altLang="nl-NL" sz="1600" dirty="0">
              <a:solidFill>
                <a:schemeClr val="bg1"/>
              </a:solidFill>
              <a:latin typeface="+mn-lt"/>
              <a:ea typeface="Calibri" panose="020F0502020204030204" pitchFamily="34" charset="0"/>
              <a:cs typeface="Times New Roman" panose="02020603050405020304" pitchFamily="18" charset="0"/>
            </a:endParaRPr>
          </a:p>
          <a:p>
            <a:pPr lvl="0"/>
            <a:r>
              <a:rPr lang="nl-NL" altLang="nl-NL" sz="1600" b="1" dirty="0">
                <a:solidFill>
                  <a:schemeClr val="bg1"/>
                </a:solidFill>
                <a:latin typeface="+mn-lt"/>
                <a:ea typeface="Calibri" panose="020F0502020204030204" pitchFamily="34" charset="0"/>
                <a:cs typeface="Times New Roman" panose="02020603050405020304" pitchFamily="18" charset="0"/>
              </a:rPr>
              <a:t>Hoofd: </a:t>
            </a:r>
            <a:r>
              <a:rPr lang="nl-NL" altLang="nl-NL" sz="1600" dirty="0">
                <a:solidFill>
                  <a:schemeClr val="bg1"/>
                </a:solidFill>
                <a:latin typeface="+mn-lt"/>
                <a:ea typeface="Calibri" panose="020F0502020204030204" pitchFamily="34" charset="0"/>
                <a:cs typeface="Times New Roman" panose="02020603050405020304" pitchFamily="18" charset="0"/>
              </a:rPr>
              <a:t>noodzakelijke</a:t>
            </a:r>
            <a:r>
              <a:rPr lang="nl-NL" altLang="nl-NL" sz="1600" b="1" dirty="0">
                <a:solidFill>
                  <a:schemeClr val="bg1"/>
                </a:solidFill>
                <a:latin typeface="+mn-lt"/>
                <a:ea typeface="Calibri" panose="020F0502020204030204" pitchFamily="34" charset="0"/>
                <a:cs typeface="Times New Roman" panose="02020603050405020304" pitchFamily="18" charset="0"/>
              </a:rPr>
              <a:t> </a:t>
            </a:r>
            <a:r>
              <a:rPr kumimoji="0" lang="nl-NL" altLang="nl-NL" sz="16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perspectieven: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6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de mens staat centraal</a:t>
            </a:r>
            <a:endParaRPr kumimoji="0" lang="nl-NL" altLang="nl-NL" sz="1600" b="0" i="0" u="none" strike="noStrike" cap="none" normalizeH="0" baseline="0" dirty="0">
              <a:ln>
                <a:noFill/>
              </a:ln>
              <a:solidFill>
                <a:schemeClr val="bg1"/>
              </a:solidFill>
              <a:effectLst/>
              <a:latin typeface="+mn-lt"/>
            </a:endParaRPr>
          </a:p>
          <a:p>
            <a:pPr marL="285750" lvl="0" indent="-285750">
              <a:buFont typeface="Arial" panose="020B0604020202020204" pitchFamily="34" charset="0"/>
              <a:buChar char="•"/>
            </a:pPr>
            <a:r>
              <a:rPr lang="nl-NL" altLang="nl-NL" sz="1600" dirty="0">
                <a:solidFill>
                  <a:schemeClr val="bg1"/>
                </a:solidFill>
                <a:latin typeface="+mn-lt"/>
                <a:ea typeface="Calibri" panose="020F0502020204030204" pitchFamily="34" charset="0"/>
                <a:cs typeface="Times New Roman" panose="02020603050405020304" pitchFamily="18" charset="0"/>
              </a:rPr>
              <a:t>een systemische (en cross-sectorale) benadering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l-NL" altLang="nl-NL" sz="1600" b="0" i="0" u="none" strike="noStrike" cap="none" normalizeH="0" baseline="0" dirty="0" err="1">
                <a:ln>
                  <a:noFill/>
                </a:ln>
                <a:solidFill>
                  <a:schemeClr val="bg1"/>
                </a:solidFill>
                <a:effectLst/>
                <a:latin typeface="+mn-lt"/>
                <a:ea typeface="Calibri" panose="020F0502020204030204" pitchFamily="34" charset="0"/>
                <a:cs typeface="Times New Roman" panose="02020603050405020304" pitchFamily="18" charset="0"/>
              </a:rPr>
              <a:t>waardecreatie</a:t>
            </a:r>
            <a:r>
              <a:rPr kumimoji="0" lang="nl-NL" altLang="nl-NL" sz="16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 door</a:t>
            </a:r>
            <a:r>
              <a:rPr kumimoji="0" lang="nl-NL" altLang="nl-NL" sz="1600" b="0" i="0" u="none" strike="noStrike" cap="none" normalizeH="0" dirty="0">
                <a:ln>
                  <a:noFill/>
                </a:ln>
                <a:solidFill>
                  <a:schemeClr val="bg1"/>
                </a:solidFill>
                <a:effectLst/>
                <a:latin typeface="+mn-lt"/>
                <a:ea typeface="Calibri" panose="020F0502020204030204" pitchFamily="34" charset="0"/>
                <a:cs typeface="Times New Roman" panose="02020603050405020304" pitchFamily="18" charset="0"/>
              </a:rPr>
              <a:t> bruikbare oplossingen</a:t>
            </a:r>
            <a:endParaRPr kumimoji="0" lang="nl-NL" altLang="nl-NL" sz="1600" b="0" i="0" u="none" strike="noStrike" cap="none" normalizeH="0" baseline="0" dirty="0">
              <a:ln>
                <a:noFill/>
              </a:ln>
              <a:solidFill>
                <a:schemeClr val="bg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l-NL" altLang="nl-NL" sz="1600" dirty="0">
                <a:solidFill>
                  <a:schemeClr val="bg1"/>
                </a:solidFill>
                <a:latin typeface="+mn-lt"/>
                <a:ea typeface="Calibri" panose="020F0502020204030204" pitchFamily="34" charset="0"/>
                <a:cs typeface="Times New Roman" panose="02020603050405020304" pitchFamily="18" charset="0"/>
              </a:rPr>
              <a:t>kansen benutten </a:t>
            </a:r>
            <a:r>
              <a:rPr kumimoji="0" lang="nl-NL" altLang="nl-NL" sz="16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van slimme technologie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l-NL" altLang="nl-NL" sz="16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Handen: </a:t>
            </a: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1600" dirty="0">
                <a:solidFill>
                  <a:schemeClr val="bg1"/>
                </a:solidFill>
                <a:latin typeface="+mn-lt"/>
                <a:ea typeface="Calibri" panose="020F0502020204030204" pitchFamily="34" charset="0"/>
                <a:cs typeface="Times New Roman" panose="02020603050405020304" pitchFamily="18" charset="0"/>
              </a:rPr>
              <a:t>Vanuit </a:t>
            </a:r>
            <a:r>
              <a:rPr kumimoji="0" lang="nl-NL" altLang="nl-NL" sz="16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deze perspectieven benaderen we </a:t>
            </a:r>
            <a:r>
              <a:rPr lang="nl-NL" altLang="nl-NL" sz="1600" dirty="0">
                <a:solidFill>
                  <a:schemeClr val="bg1"/>
                </a:solidFill>
                <a:latin typeface="+mn-lt"/>
                <a:ea typeface="Calibri" panose="020F0502020204030204" pitchFamily="34" charset="0"/>
                <a:cs typeface="Times New Roman" panose="02020603050405020304" pitchFamily="18" charset="0"/>
              </a:rPr>
              <a:t>vraagstukken rond </a:t>
            </a:r>
            <a:r>
              <a:rPr lang="nl-NL" sz="1600" dirty="0">
                <a:solidFill>
                  <a:schemeClr val="bg1"/>
                </a:solidFill>
                <a:latin typeface="+mn-lt"/>
                <a:ea typeface="Calibri" panose="020F0502020204030204" pitchFamily="34" charset="0"/>
                <a:cs typeface="Times New Roman" panose="02020603050405020304" pitchFamily="18" charset="0"/>
              </a:rPr>
              <a:t>de realisatie van de duurzame en gezonde stad op de hiervoor relevante thema’s. </a:t>
            </a:r>
          </a:p>
        </p:txBody>
      </p:sp>
      <p:sp>
        <p:nvSpPr>
          <p:cNvPr id="27" name="TextBox 26"/>
          <p:cNvSpPr txBox="1"/>
          <p:nvPr/>
        </p:nvSpPr>
        <p:spPr>
          <a:xfrm rot="19010425">
            <a:off x="6395322" y="2214557"/>
            <a:ext cx="956720" cy="276999"/>
          </a:xfrm>
          <a:prstGeom prst="rect">
            <a:avLst/>
          </a:prstGeom>
          <a:noFill/>
        </p:spPr>
        <p:txBody>
          <a:bodyPr wrap="square" rtlCol="0">
            <a:spAutoFit/>
          </a:bodyPr>
          <a:lstStyle/>
          <a:p>
            <a:r>
              <a:rPr lang="nl-NL" sz="1200" dirty="0"/>
              <a:t>systemisch</a:t>
            </a:r>
          </a:p>
        </p:txBody>
      </p:sp>
      <p:sp>
        <p:nvSpPr>
          <p:cNvPr id="23" name="TextBox 22"/>
          <p:cNvSpPr txBox="1"/>
          <p:nvPr/>
        </p:nvSpPr>
        <p:spPr>
          <a:xfrm rot="5400000">
            <a:off x="8717789" y="3375960"/>
            <a:ext cx="1466319" cy="276999"/>
          </a:xfrm>
          <a:prstGeom prst="rect">
            <a:avLst/>
          </a:prstGeom>
          <a:noFill/>
        </p:spPr>
        <p:txBody>
          <a:bodyPr wrap="square" rtlCol="0">
            <a:spAutoFit/>
          </a:bodyPr>
          <a:lstStyle/>
          <a:p>
            <a:r>
              <a:rPr lang="nl-NL" sz="1200" dirty="0"/>
              <a:t>mobiliteit</a:t>
            </a:r>
          </a:p>
        </p:txBody>
      </p:sp>
      <p:sp>
        <p:nvSpPr>
          <p:cNvPr id="24" name="TextBox 23"/>
          <p:cNvSpPr txBox="1"/>
          <p:nvPr/>
        </p:nvSpPr>
        <p:spPr>
          <a:xfrm>
            <a:off x="7382543" y="4900765"/>
            <a:ext cx="496755" cy="276999"/>
          </a:xfrm>
          <a:prstGeom prst="rect">
            <a:avLst/>
          </a:prstGeom>
          <a:noFill/>
        </p:spPr>
        <p:txBody>
          <a:bodyPr wrap="square" rtlCol="0">
            <a:spAutoFit/>
          </a:bodyPr>
          <a:lstStyle/>
          <a:p>
            <a:r>
              <a:rPr lang="nl-NL" sz="1200" dirty="0"/>
              <a:t>….</a:t>
            </a:r>
          </a:p>
        </p:txBody>
      </p:sp>
    </p:spTree>
    <p:extLst>
      <p:ext uri="{BB962C8B-B14F-4D97-AF65-F5344CB8AC3E}">
        <p14:creationId xmlns:p14="http://schemas.microsoft.com/office/powerpoint/2010/main" val="32215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4CB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NL"/>
              <a:t>Onderzoeksprogramma</a:t>
            </a:r>
          </a:p>
          <a:p>
            <a:pPr lvl="1"/>
            <a:r>
              <a:rPr lang="nl-NL"/>
              <a:t>Experimenteren/doen</a:t>
            </a:r>
            <a:endParaRPr lang="nl-NL"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5102" y="1632317"/>
            <a:ext cx="3374618" cy="2249424"/>
          </a:xfrm>
          <a:prstGeom prst="rect">
            <a:avLst/>
          </a:prstGeom>
        </p:spPr>
      </p:pic>
      <p:sp>
        <p:nvSpPr>
          <p:cNvPr id="7" name="TextBox 6"/>
          <p:cNvSpPr txBox="1"/>
          <p:nvPr/>
        </p:nvSpPr>
        <p:spPr>
          <a:xfrm>
            <a:off x="2408401" y="123757"/>
            <a:ext cx="6651989" cy="707886"/>
          </a:xfrm>
          <a:prstGeom prst="rect">
            <a:avLst/>
          </a:prstGeom>
          <a:noFill/>
        </p:spPr>
        <p:txBody>
          <a:bodyPr wrap="square" rtlCol="0">
            <a:spAutoFit/>
          </a:bodyPr>
          <a:lstStyle/>
          <a:p>
            <a:pPr algn="just"/>
            <a:r>
              <a:rPr lang="en-US" sz="4000" b="1" i="1" dirty="0" err="1">
                <a:solidFill>
                  <a:schemeClr val="bg1"/>
                </a:solidFill>
                <a:latin typeface="Calibri" panose="020F0502020204030204" pitchFamily="34" charset="0"/>
                <a:ea typeface="HK Grotesk SemiBold" charset="0"/>
                <a:cs typeface="Calibri" panose="020F0502020204030204" pitchFamily="34" charset="0"/>
              </a:rPr>
              <a:t>Strategie</a:t>
            </a:r>
            <a:endParaRPr lang="en-US" sz="4000" b="1" i="1" dirty="0">
              <a:solidFill>
                <a:schemeClr val="bg1"/>
              </a:solidFill>
              <a:latin typeface="Calibri" panose="020F0502020204030204" pitchFamily="34" charset="0"/>
              <a:ea typeface="HK Grotesk SemiBold" charset="0"/>
              <a:cs typeface="Calibri" panose="020F050202020403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96143" y="6195863"/>
            <a:ext cx="1420367" cy="495626"/>
          </a:xfrm>
          <a:prstGeom prst="rect">
            <a:avLst/>
          </a:prstGeom>
        </p:spPr>
      </p:pic>
      <p:sp>
        <p:nvSpPr>
          <p:cNvPr id="2" name="TextBox 1"/>
          <p:cNvSpPr txBox="1"/>
          <p:nvPr/>
        </p:nvSpPr>
        <p:spPr>
          <a:xfrm>
            <a:off x="469063" y="914654"/>
            <a:ext cx="3464761" cy="400110"/>
          </a:xfrm>
          <a:prstGeom prst="rect">
            <a:avLst/>
          </a:prstGeom>
          <a:noFill/>
        </p:spPr>
        <p:txBody>
          <a:bodyPr wrap="square" rtlCol="0">
            <a:spAutoFit/>
          </a:bodyPr>
          <a:lstStyle/>
          <a:p>
            <a:r>
              <a:rPr lang="nl-NL" sz="2000" dirty="0">
                <a:solidFill>
                  <a:schemeClr val="bg1"/>
                </a:solidFill>
              </a:rPr>
              <a:t>Innovatie &amp; onderzoek</a:t>
            </a:r>
          </a:p>
        </p:txBody>
      </p:sp>
      <p:sp>
        <p:nvSpPr>
          <p:cNvPr id="10" name="TextBox 9"/>
          <p:cNvSpPr txBox="1"/>
          <p:nvPr/>
        </p:nvSpPr>
        <p:spPr>
          <a:xfrm>
            <a:off x="4138270" y="914654"/>
            <a:ext cx="3568281" cy="400110"/>
          </a:xfrm>
          <a:prstGeom prst="rect">
            <a:avLst/>
          </a:prstGeom>
          <a:noFill/>
        </p:spPr>
        <p:txBody>
          <a:bodyPr wrap="square" rtlCol="0">
            <a:spAutoFit/>
          </a:bodyPr>
          <a:lstStyle/>
          <a:p>
            <a:r>
              <a:rPr lang="nl-NL" sz="2000" dirty="0">
                <a:solidFill>
                  <a:schemeClr val="bg1"/>
                </a:solidFill>
              </a:rPr>
              <a:t>Lerende netwerken</a:t>
            </a:r>
            <a:endParaRPr lang="nl-NL" sz="2400" dirty="0">
              <a:solidFill>
                <a:schemeClr val="bg1"/>
              </a:solidFill>
            </a:endParaRPr>
          </a:p>
        </p:txBody>
      </p:sp>
      <p:sp>
        <p:nvSpPr>
          <p:cNvPr id="12" name="TextBox 11"/>
          <p:cNvSpPr txBox="1"/>
          <p:nvPr/>
        </p:nvSpPr>
        <p:spPr>
          <a:xfrm>
            <a:off x="8171055" y="914187"/>
            <a:ext cx="3218434" cy="400110"/>
          </a:xfrm>
          <a:prstGeom prst="rect">
            <a:avLst/>
          </a:prstGeom>
          <a:noFill/>
        </p:spPr>
        <p:txBody>
          <a:bodyPr wrap="square" rtlCol="0">
            <a:spAutoFit/>
          </a:bodyPr>
          <a:lstStyle/>
          <a:p>
            <a:r>
              <a:rPr lang="nl-NL" sz="2000" dirty="0">
                <a:solidFill>
                  <a:schemeClr val="bg1"/>
                </a:solidFill>
              </a:rPr>
              <a:t>Kennisbasis</a:t>
            </a: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770" y="1632317"/>
            <a:ext cx="3323562" cy="2239389"/>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65490" y="1632317"/>
            <a:ext cx="3399329" cy="2253118"/>
          </a:xfrm>
          <a:prstGeom prst="rect">
            <a:avLst/>
          </a:prstGeom>
        </p:spPr>
      </p:pic>
      <p:sp>
        <p:nvSpPr>
          <p:cNvPr id="15" name="TextBox 14"/>
          <p:cNvSpPr txBox="1"/>
          <p:nvPr/>
        </p:nvSpPr>
        <p:spPr>
          <a:xfrm>
            <a:off x="503666" y="4084765"/>
            <a:ext cx="3339220" cy="2585323"/>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bg1"/>
                </a:solidFill>
              </a:rPr>
              <a:t>Innovatie- en onderzoeksprojecten </a:t>
            </a:r>
          </a:p>
          <a:p>
            <a:pPr marL="285750" indent="-285750">
              <a:buFont typeface="Arial" panose="020B0604020202020204" pitchFamily="34" charset="0"/>
              <a:buChar char="•"/>
            </a:pPr>
            <a:r>
              <a:rPr lang="nl-NL" dirty="0">
                <a:solidFill>
                  <a:schemeClr val="bg1"/>
                </a:solidFill>
              </a:rPr>
              <a:t>(</a:t>
            </a:r>
            <a:r>
              <a:rPr lang="nl-NL" dirty="0" err="1">
                <a:solidFill>
                  <a:schemeClr val="bg1"/>
                </a:solidFill>
              </a:rPr>
              <a:t>inter</a:t>
            </a:r>
            <a:r>
              <a:rPr lang="nl-NL" dirty="0">
                <a:solidFill>
                  <a:schemeClr val="bg1"/>
                </a:solidFill>
              </a:rPr>
              <a:t>)nationaal</a:t>
            </a:r>
          </a:p>
          <a:p>
            <a:pPr marL="285750" indent="-285750">
              <a:buFont typeface="Arial" panose="020B0604020202020204" pitchFamily="34" charset="0"/>
              <a:buChar char="•"/>
            </a:pPr>
            <a:r>
              <a:rPr lang="nl-NL" dirty="0">
                <a:solidFill>
                  <a:schemeClr val="bg1"/>
                </a:solidFill>
              </a:rPr>
              <a:t>Experimenteerruimte </a:t>
            </a:r>
          </a:p>
          <a:p>
            <a:pPr marL="285750" indent="-285750">
              <a:buFont typeface="Arial" panose="020B0604020202020204" pitchFamily="34" charset="0"/>
              <a:buChar char="•"/>
            </a:pPr>
            <a:r>
              <a:rPr lang="nl-NL" dirty="0">
                <a:solidFill>
                  <a:schemeClr val="bg1"/>
                </a:solidFill>
              </a:rPr>
              <a:t>Nieuwe aanpakken</a:t>
            </a:r>
          </a:p>
          <a:p>
            <a:pPr marL="285750" indent="-285750">
              <a:buFont typeface="Arial" panose="020B0604020202020204" pitchFamily="34" charset="0"/>
              <a:buChar char="•"/>
            </a:pPr>
            <a:r>
              <a:rPr lang="nl-NL" dirty="0">
                <a:solidFill>
                  <a:schemeClr val="bg1"/>
                </a:solidFill>
              </a:rPr>
              <a:t>Innovatielabs</a:t>
            </a:r>
          </a:p>
          <a:p>
            <a:pPr marL="285750" indent="-285750">
              <a:buFont typeface="Arial" panose="020B0604020202020204" pitchFamily="34" charset="0"/>
              <a:buChar char="•"/>
            </a:pPr>
            <a:r>
              <a:rPr lang="nl-NL" dirty="0" err="1">
                <a:solidFill>
                  <a:schemeClr val="bg1"/>
                </a:solidFill>
              </a:rPr>
              <a:t>Vraaggestuurd</a:t>
            </a: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p:txBody>
      </p:sp>
      <p:sp>
        <p:nvSpPr>
          <p:cNvPr id="16" name="TextBox 15"/>
          <p:cNvSpPr txBox="1"/>
          <p:nvPr/>
        </p:nvSpPr>
        <p:spPr>
          <a:xfrm>
            <a:off x="4171202" y="4083060"/>
            <a:ext cx="3671536" cy="2660472"/>
          </a:xfrm>
          <a:prstGeom prst="rect">
            <a:avLst/>
          </a:prstGeom>
          <a:noFill/>
        </p:spPr>
        <p:txBody>
          <a:bodyPr wrap="square" rtlCol="0">
            <a:spAutoFit/>
          </a:bodyPr>
          <a:lstStyle/>
          <a:p>
            <a:pPr marL="285750" lvl="0" indent="-285750">
              <a:lnSpc>
                <a:spcPct val="107000"/>
              </a:lnSpc>
              <a:spcAft>
                <a:spcPts val="800"/>
              </a:spcAft>
              <a:buFont typeface="Arial" panose="020B0604020202020204" pitchFamily="34" charset="0"/>
              <a:buChar char="•"/>
            </a:pPr>
            <a:r>
              <a:rPr lang="nl-NL" dirty="0">
                <a:solidFill>
                  <a:schemeClr val="bg1"/>
                </a:solidFill>
              </a:rPr>
              <a:t>Verbinden onderzoekers, professionals en studenten </a:t>
            </a:r>
          </a:p>
          <a:p>
            <a:pPr marL="285750" lvl="0" indent="-285750">
              <a:lnSpc>
                <a:spcPct val="107000"/>
              </a:lnSpc>
              <a:spcAft>
                <a:spcPts val="800"/>
              </a:spcAft>
              <a:buFont typeface="Arial" panose="020B0604020202020204" pitchFamily="34" charset="0"/>
              <a:buChar char="•"/>
            </a:pPr>
            <a:r>
              <a:rPr lang="nl-NL" dirty="0">
                <a:solidFill>
                  <a:schemeClr val="bg1"/>
                </a:solidFill>
              </a:rPr>
              <a:t>Talentontwikkeling </a:t>
            </a:r>
          </a:p>
          <a:p>
            <a:pPr marL="285750" lvl="0" indent="-285750">
              <a:lnSpc>
                <a:spcPct val="107000"/>
              </a:lnSpc>
              <a:spcAft>
                <a:spcPts val="800"/>
              </a:spcAft>
              <a:buFont typeface="Arial" panose="020B0604020202020204" pitchFamily="34" charset="0"/>
              <a:buChar char="•"/>
            </a:pPr>
            <a:r>
              <a:rPr lang="nl-NL" dirty="0">
                <a:solidFill>
                  <a:schemeClr val="bg1"/>
                </a:solidFill>
              </a:rPr>
              <a:t>Leven Lang Leren</a:t>
            </a:r>
          </a:p>
          <a:p>
            <a:pPr marL="285750" indent="-285750">
              <a:lnSpc>
                <a:spcPct val="107000"/>
              </a:lnSpc>
              <a:spcAft>
                <a:spcPts val="800"/>
              </a:spcAft>
              <a:buFont typeface="Arial" panose="020B0604020202020204" pitchFamily="34" charset="0"/>
              <a:buChar char="•"/>
            </a:pPr>
            <a:r>
              <a:rPr lang="nl-NL" dirty="0">
                <a:solidFill>
                  <a:schemeClr val="bg1"/>
                </a:solidFill>
              </a:rPr>
              <a:t>Thematisch</a:t>
            </a:r>
          </a:p>
          <a:p>
            <a:pPr lvl="0">
              <a:lnSpc>
                <a:spcPct val="107000"/>
              </a:lnSpc>
              <a:spcAft>
                <a:spcPts val="800"/>
              </a:spcAft>
            </a:pPr>
            <a:endParaRPr lang="nl-NL" dirty="0">
              <a:solidFill>
                <a:schemeClr val="bg1"/>
              </a:solidFill>
            </a:endParaRPr>
          </a:p>
          <a:p>
            <a:endParaRPr lang="nl-NL" dirty="0">
              <a:solidFill>
                <a:schemeClr val="bg1"/>
              </a:solidFill>
            </a:endParaRPr>
          </a:p>
        </p:txBody>
      </p:sp>
      <p:sp>
        <p:nvSpPr>
          <p:cNvPr id="17" name="TextBox 16"/>
          <p:cNvSpPr txBox="1"/>
          <p:nvPr/>
        </p:nvSpPr>
        <p:spPr>
          <a:xfrm>
            <a:off x="8171054" y="4084765"/>
            <a:ext cx="3545455" cy="1779333"/>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nl-NL" dirty="0">
                <a:solidFill>
                  <a:schemeClr val="bg1"/>
                </a:solidFill>
              </a:rPr>
              <a:t>Verbreden en verdiepen</a:t>
            </a:r>
          </a:p>
          <a:p>
            <a:pPr marL="285750" indent="-285750">
              <a:lnSpc>
                <a:spcPct val="107000"/>
              </a:lnSpc>
              <a:spcAft>
                <a:spcPts val="800"/>
              </a:spcAft>
              <a:buFont typeface="Arial" panose="020B0604020202020204" pitchFamily="34" charset="0"/>
              <a:buChar char="•"/>
            </a:pPr>
            <a:r>
              <a:rPr lang="nl-NL" dirty="0">
                <a:solidFill>
                  <a:schemeClr val="bg1"/>
                </a:solidFill>
              </a:rPr>
              <a:t>Borgen naar onderwijs en onderzoek</a:t>
            </a:r>
          </a:p>
          <a:p>
            <a:pPr marL="285750" indent="-285750">
              <a:lnSpc>
                <a:spcPct val="107000"/>
              </a:lnSpc>
              <a:spcAft>
                <a:spcPts val="800"/>
              </a:spcAft>
              <a:buFont typeface="Arial" panose="020B0604020202020204" pitchFamily="34" charset="0"/>
              <a:buChar char="•"/>
            </a:pPr>
            <a:r>
              <a:rPr lang="nl-NL" dirty="0">
                <a:solidFill>
                  <a:schemeClr val="bg1"/>
                </a:solidFill>
              </a:rPr>
              <a:t>Toegankelijk en toepasbaar maken</a:t>
            </a:r>
          </a:p>
        </p:txBody>
      </p:sp>
    </p:spTree>
    <p:extLst>
      <p:ext uri="{BB962C8B-B14F-4D97-AF65-F5344CB8AC3E}">
        <p14:creationId xmlns:p14="http://schemas.microsoft.com/office/powerpoint/2010/main" val="269170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3958" y="705980"/>
            <a:ext cx="4554623" cy="707886"/>
          </a:xfrm>
          <a:prstGeom prst="rect">
            <a:avLst/>
          </a:prstGeom>
          <a:noFill/>
        </p:spPr>
        <p:txBody>
          <a:bodyPr wrap="square" rtlCol="0">
            <a:spAutoFit/>
          </a:bodyPr>
          <a:lstStyle/>
          <a:p>
            <a:endParaRPr lang="nl-NL" sz="2000" dirty="0"/>
          </a:p>
          <a:p>
            <a:endParaRPr lang="nl-NL" sz="2000" dirty="0"/>
          </a:p>
        </p:txBody>
      </p:sp>
      <p:sp>
        <p:nvSpPr>
          <p:cNvPr id="6" name="Isosceles Triangle 5"/>
          <p:cNvSpPr/>
          <p:nvPr/>
        </p:nvSpPr>
        <p:spPr>
          <a:xfrm>
            <a:off x="6992910" y="1516602"/>
            <a:ext cx="4367385" cy="3195145"/>
          </a:xfrm>
          <a:prstGeom prst="triangle">
            <a:avLst/>
          </a:prstGeom>
          <a:solidFill>
            <a:srgbClr val="01D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p:cNvSpPr txBox="1"/>
          <p:nvPr/>
        </p:nvSpPr>
        <p:spPr>
          <a:xfrm>
            <a:off x="8078426" y="3090313"/>
            <a:ext cx="2196351" cy="1477328"/>
          </a:xfrm>
          <a:prstGeom prst="rect">
            <a:avLst/>
          </a:prstGeom>
          <a:noFill/>
        </p:spPr>
        <p:txBody>
          <a:bodyPr wrap="square" rtlCol="0">
            <a:spAutoFit/>
          </a:bodyPr>
          <a:lstStyle/>
          <a:p>
            <a:r>
              <a:rPr lang="nl-NL" b="1" dirty="0"/>
              <a:t>De mens in de stad: </a:t>
            </a:r>
          </a:p>
          <a:p>
            <a:r>
              <a:rPr lang="nl-NL" dirty="0"/>
              <a:t>Comfortabele oplossingen &amp; ondersteuning eigen activiteit</a:t>
            </a:r>
          </a:p>
        </p:txBody>
      </p:sp>
      <p:sp>
        <p:nvSpPr>
          <p:cNvPr id="8" name="Rectangle 7"/>
          <p:cNvSpPr/>
          <p:nvPr/>
        </p:nvSpPr>
        <p:spPr>
          <a:xfrm>
            <a:off x="7199091" y="453182"/>
            <a:ext cx="4909781" cy="923330"/>
          </a:xfrm>
          <a:prstGeom prst="rect">
            <a:avLst/>
          </a:prstGeom>
        </p:spPr>
        <p:txBody>
          <a:bodyPr wrap="square">
            <a:spAutoFit/>
          </a:bodyPr>
          <a:lstStyle/>
          <a:p>
            <a:r>
              <a:rPr lang="nl-NL" b="1" dirty="0"/>
              <a:t>Professionals/organisaties in de praktijk:</a:t>
            </a:r>
          </a:p>
          <a:p>
            <a:r>
              <a:rPr lang="nl-NL" dirty="0"/>
              <a:t>Open innovatie, nieuwe business, experimenteerruimte, toegang tot talenten</a:t>
            </a:r>
          </a:p>
        </p:txBody>
      </p:sp>
      <p:sp>
        <p:nvSpPr>
          <p:cNvPr id="9" name="TextBox 8"/>
          <p:cNvSpPr txBox="1"/>
          <p:nvPr/>
        </p:nvSpPr>
        <p:spPr>
          <a:xfrm>
            <a:off x="6370686" y="4814483"/>
            <a:ext cx="2403859" cy="1754326"/>
          </a:xfrm>
          <a:prstGeom prst="rect">
            <a:avLst/>
          </a:prstGeom>
          <a:noFill/>
        </p:spPr>
        <p:txBody>
          <a:bodyPr wrap="square" rtlCol="0">
            <a:spAutoFit/>
          </a:bodyPr>
          <a:lstStyle/>
          <a:p>
            <a:r>
              <a:rPr lang="nl-NL" b="1" dirty="0"/>
              <a:t>Studenten en docenten:</a:t>
            </a:r>
          </a:p>
          <a:p>
            <a:r>
              <a:rPr lang="nl-NL" dirty="0"/>
              <a:t>Aantrekkelijk onderwijs met leren in de praktijk in betekenisvolle projecten</a:t>
            </a:r>
          </a:p>
        </p:txBody>
      </p:sp>
      <p:sp>
        <p:nvSpPr>
          <p:cNvPr id="10" name="TextBox 9"/>
          <p:cNvSpPr txBox="1"/>
          <p:nvPr/>
        </p:nvSpPr>
        <p:spPr>
          <a:xfrm>
            <a:off x="10358229" y="4806448"/>
            <a:ext cx="2004132" cy="1754326"/>
          </a:xfrm>
          <a:prstGeom prst="rect">
            <a:avLst/>
          </a:prstGeom>
          <a:noFill/>
        </p:spPr>
        <p:txBody>
          <a:bodyPr wrap="square" rtlCol="0">
            <a:spAutoFit/>
          </a:bodyPr>
          <a:lstStyle/>
          <a:p>
            <a:pPr lvl="0"/>
            <a:r>
              <a:rPr lang="nl-NL" b="1" dirty="0"/>
              <a:t>Onderzoekers:</a:t>
            </a:r>
          </a:p>
          <a:p>
            <a:pPr lvl="0"/>
            <a:r>
              <a:rPr lang="nl-NL" dirty="0"/>
              <a:t>Mogelijk maken van nieuw onderzoek op cross-overs in praktijksetting</a:t>
            </a:r>
          </a:p>
        </p:txBody>
      </p:sp>
      <p:pic>
        <p:nvPicPr>
          <p:cNvPr id="3" name="Picture 2"/>
          <p:cNvPicPr>
            <a:picLocks noChangeAspect="1"/>
          </p:cNvPicPr>
          <p:nvPr/>
        </p:nvPicPr>
        <p:blipFill>
          <a:blip r:embed="rId3"/>
          <a:stretch>
            <a:fillRect/>
          </a:stretch>
        </p:blipFill>
        <p:spPr>
          <a:xfrm rot="20374471">
            <a:off x="429181" y="628251"/>
            <a:ext cx="3447646" cy="2442083"/>
          </a:xfrm>
          <a:prstGeom prst="rect">
            <a:avLst/>
          </a:prstGeom>
        </p:spPr>
      </p:pic>
      <p:pic>
        <p:nvPicPr>
          <p:cNvPr id="5" name="Picture 4"/>
          <p:cNvPicPr>
            <a:picLocks noChangeAspect="1"/>
          </p:cNvPicPr>
          <p:nvPr/>
        </p:nvPicPr>
        <p:blipFill>
          <a:blip r:embed="rId4"/>
          <a:stretch>
            <a:fillRect/>
          </a:stretch>
        </p:blipFill>
        <p:spPr>
          <a:xfrm>
            <a:off x="3184759" y="2380749"/>
            <a:ext cx="3105150" cy="1466850"/>
          </a:xfrm>
          <a:prstGeom prst="rect">
            <a:avLst/>
          </a:prstGeom>
        </p:spPr>
      </p:pic>
      <p:pic>
        <p:nvPicPr>
          <p:cNvPr id="12" name="Picture 11"/>
          <p:cNvPicPr>
            <a:picLocks noChangeAspect="1"/>
          </p:cNvPicPr>
          <p:nvPr/>
        </p:nvPicPr>
        <p:blipFill>
          <a:blip r:embed="rId5"/>
          <a:stretch>
            <a:fillRect/>
          </a:stretch>
        </p:blipFill>
        <p:spPr>
          <a:xfrm rot="20124817">
            <a:off x="440008" y="4290094"/>
            <a:ext cx="3326698" cy="2590310"/>
          </a:xfrm>
          <a:prstGeom prst="rect">
            <a:avLst/>
          </a:prstGeom>
        </p:spPr>
      </p:pic>
    </p:spTree>
    <p:extLst>
      <p:ext uri="{BB962C8B-B14F-4D97-AF65-F5344CB8AC3E}">
        <p14:creationId xmlns:p14="http://schemas.microsoft.com/office/powerpoint/2010/main" val="307796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35496" cy="6858000"/>
          </a:xfrm>
          <a:prstGeom prst="rect">
            <a:avLst/>
          </a:prstGeom>
          <a:solidFill>
            <a:srgbClr val="4CB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8452" y="4044024"/>
            <a:ext cx="1305737" cy="188269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165" y="5327032"/>
            <a:ext cx="1743725" cy="76059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504" y="4368734"/>
            <a:ext cx="3745475" cy="173983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6660" y="3898043"/>
            <a:ext cx="3578394" cy="221052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0113" y="5285963"/>
            <a:ext cx="745630" cy="84272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356" y="4017727"/>
            <a:ext cx="3721346" cy="2352851"/>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5821" y="5088264"/>
            <a:ext cx="2449903" cy="854876"/>
          </a:xfrm>
          <a:prstGeom prst="rect">
            <a:avLst/>
          </a:prstGeom>
        </p:spPr>
      </p:pic>
      <p:sp>
        <p:nvSpPr>
          <p:cNvPr id="5" name="Title 4"/>
          <p:cNvSpPr>
            <a:spLocks noGrp="1"/>
          </p:cNvSpPr>
          <p:nvPr>
            <p:ph type="title"/>
          </p:nvPr>
        </p:nvSpPr>
        <p:spPr>
          <a:xfrm>
            <a:off x="898013" y="337707"/>
            <a:ext cx="10515600" cy="1325563"/>
          </a:xfrm>
        </p:spPr>
        <p:txBody>
          <a:bodyPr/>
          <a:lstStyle/>
          <a:p>
            <a:r>
              <a:rPr lang="nl-NL" dirty="0">
                <a:solidFill>
                  <a:schemeClr val="bg1"/>
                </a:solidFill>
              </a:rPr>
              <a:t>  Digitalisering verandert de </a:t>
            </a:r>
            <a:r>
              <a:rPr lang="nl-NL" dirty="0"/>
              <a:t>stad</a:t>
            </a:r>
          </a:p>
        </p:txBody>
      </p:sp>
      <p:sp>
        <p:nvSpPr>
          <p:cNvPr id="6" name="Content Placeholder 5"/>
          <p:cNvSpPr>
            <a:spLocks noGrp="1"/>
          </p:cNvSpPr>
          <p:nvPr>
            <p:ph idx="1"/>
          </p:nvPr>
        </p:nvSpPr>
        <p:spPr/>
        <p:txBody>
          <a:bodyPr/>
          <a:lstStyle/>
          <a:p>
            <a:r>
              <a:rPr lang="nl-NL" dirty="0">
                <a:solidFill>
                  <a:schemeClr val="bg1"/>
                </a:solidFill>
              </a:rPr>
              <a:t>Werken</a:t>
            </a:r>
          </a:p>
          <a:p>
            <a:r>
              <a:rPr lang="nl-NL" dirty="0">
                <a:solidFill>
                  <a:schemeClr val="bg1"/>
                </a:solidFill>
              </a:rPr>
              <a:t>Wonen</a:t>
            </a:r>
          </a:p>
          <a:p>
            <a:r>
              <a:rPr lang="nl-NL" dirty="0">
                <a:solidFill>
                  <a:schemeClr val="bg1"/>
                </a:solidFill>
              </a:rPr>
              <a:t>Reizen</a:t>
            </a:r>
          </a:p>
          <a:p>
            <a:r>
              <a:rPr lang="nl-NL" dirty="0">
                <a:solidFill>
                  <a:schemeClr val="bg1"/>
                </a:solidFill>
              </a:rPr>
              <a:t>…</a:t>
            </a:r>
          </a:p>
          <a:p>
            <a:r>
              <a:rPr lang="nl-NL" dirty="0">
                <a:solidFill>
                  <a:schemeClr val="bg1"/>
                </a:solidFill>
              </a:rPr>
              <a:t>En hoe we leren</a:t>
            </a:r>
          </a:p>
          <a:p>
            <a:endParaRPr lang="nl-NL" dirty="0">
              <a:solidFill>
                <a:schemeClr val="bg1"/>
              </a:solidFill>
            </a:endParaRPr>
          </a:p>
          <a:p>
            <a:endParaRPr lang="nl-NL" dirty="0"/>
          </a:p>
        </p:txBody>
      </p:sp>
    </p:spTree>
    <p:extLst>
      <p:ext uri="{BB962C8B-B14F-4D97-AF65-F5344CB8AC3E}">
        <p14:creationId xmlns:p14="http://schemas.microsoft.com/office/powerpoint/2010/main" val="75056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35496" cy="6858000"/>
          </a:xfrm>
          <a:prstGeom prst="rect">
            <a:avLst/>
          </a:prstGeom>
          <a:solidFill>
            <a:srgbClr val="4CB9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98452" y="4044024"/>
            <a:ext cx="1305737" cy="188269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2165" y="5327032"/>
            <a:ext cx="1743725" cy="76059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504" y="4368734"/>
            <a:ext cx="3745475" cy="1739834"/>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6660" y="3898043"/>
            <a:ext cx="3578394" cy="2210525"/>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10113" y="5285963"/>
            <a:ext cx="745630" cy="84272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5356" y="4017727"/>
            <a:ext cx="3721346" cy="2352851"/>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5821" y="5088264"/>
            <a:ext cx="2449903" cy="854876"/>
          </a:xfrm>
          <a:prstGeom prst="rect">
            <a:avLst/>
          </a:prstGeom>
        </p:spPr>
      </p:pic>
      <p:sp>
        <p:nvSpPr>
          <p:cNvPr id="5" name="Title 4"/>
          <p:cNvSpPr>
            <a:spLocks noGrp="1"/>
          </p:cNvSpPr>
          <p:nvPr>
            <p:ph type="title"/>
          </p:nvPr>
        </p:nvSpPr>
        <p:spPr>
          <a:xfrm>
            <a:off x="898013" y="337707"/>
            <a:ext cx="10515600" cy="1325563"/>
          </a:xfrm>
        </p:spPr>
        <p:txBody>
          <a:bodyPr/>
          <a:lstStyle/>
          <a:p>
            <a:r>
              <a:rPr lang="nl-NL" dirty="0">
                <a:solidFill>
                  <a:schemeClr val="bg1"/>
                </a:solidFill>
              </a:rPr>
              <a:t>Veranderingen bij </a:t>
            </a:r>
            <a:r>
              <a:rPr lang="nl-NL" dirty="0" err="1">
                <a:solidFill>
                  <a:schemeClr val="bg1"/>
                </a:solidFill>
              </a:rPr>
              <a:t>Movares</a:t>
            </a:r>
            <a:endParaRPr lang="nl-NL" dirty="0">
              <a:solidFill>
                <a:schemeClr val="bg1"/>
              </a:solidFill>
            </a:endParaRPr>
          </a:p>
        </p:txBody>
      </p:sp>
      <p:sp>
        <p:nvSpPr>
          <p:cNvPr id="6" name="Content Placeholder 5"/>
          <p:cNvSpPr>
            <a:spLocks noGrp="1"/>
          </p:cNvSpPr>
          <p:nvPr>
            <p:ph idx="1"/>
          </p:nvPr>
        </p:nvSpPr>
        <p:spPr>
          <a:xfrm>
            <a:off x="838200" y="1447800"/>
            <a:ext cx="10515600" cy="4729163"/>
          </a:xfrm>
        </p:spPr>
        <p:txBody>
          <a:bodyPr/>
          <a:lstStyle/>
          <a:p>
            <a:pPr marL="0" indent="0">
              <a:buNone/>
            </a:pPr>
            <a:r>
              <a:rPr lang="nl-NL" dirty="0">
                <a:solidFill>
                  <a:schemeClr val="bg1"/>
                </a:solidFill>
              </a:rPr>
              <a:t>Ron Brouwer gaf een presentatie waarin hij aangaf dat de </a:t>
            </a:r>
            <a:r>
              <a:rPr lang="nl-NL" dirty="0" err="1">
                <a:solidFill>
                  <a:schemeClr val="bg1"/>
                </a:solidFill>
              </a:rPr>
              <a:t>werle</a:t>
            </a:r>
            <a:r>
              <a:rPr lang="nl-NL" dirty="0">
                <a:solidFill>
                  <a:schemeClr val="bg1"/>
                </a:solidFill>
              </a:rPr>
              <a:t>;</a:t>
            </a:r>
          </a:p>
          <a:p>
            <a:pPr marL="0" indent="0">
              <a:buNone/>
            </a:pPr>
            <a:r>
              <a:rPr lang="nl-NL" dirty="0">
                <a:solidFill>
                  <a:schemeClr val="bg1"/>
                </a:solidFill>
              </a:rPr>
              <a:t>Wonen</a:t>
            </a:r>
          </a:p>
          <a:p>
            <a:pPr marL="0" indent="0">
              <a:buNone/>
            </a:pPr>
            <a:r>
              <a:rPr lang="nl-NL" dirty="0">
                <a:solidFill>
                  <a:schemeClr val="bg1"/>
                </a:solidFill>
              </a:rPr>
              <a:t>Reizen</a:t>
            </a:r>
          </a:p>
          <a:p>
            <a:pPr marL="0" indent="0">
              <a:buNone/>
            </a:pPr>
            <a:r>
              <a:rPr lang="nl-NL" dirty="0">
                <a:solidFill>
                  <a:schemeClr val="bg1"/>
                </a:solidFill>
              </a:rPr>
              <a:t>…</a:t>
            </a:r>
          </a:p>
          <a:p>
            <a:pPr marL="0" indent="0">
              <a:buNone/>
            </a:pPr>
            <a:r>
              <a:rPr lang="nl-NL" dirty="0">
                <a:solidFill>
                  <a:schemeClr val="bg1"/>
                </a:solidFill>
              </a:rPr>
              <a:t>En hoe we leren</a:t>
            </a:r>
          </a:p>
          <a:p>
            <a:endParaRPr lang="nl-NL" dirty="0">
              <a:solidFill>
                <a:schemeClr val="bg1"/>
              </a:solidFill>
            </a:endParaRPr>
          </a:p>
          <a:p>
            <a:endParaRPr lang="nl-NL" dirty="0"/>
          </a:p>
        </p:txBody>
      </p:sp>
    </p:spTree>
    <p:extLst>
      <p:ext uri="{BB962C8B-B14F-4D97-AF65-F5344CB8AC3E}">
        <p14:creationId xmlns:p14="http://schemas.microsoft.com/office/powerpoint/2010/main" val="347961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17332</TotalTime>
  <Words>614</Words>
  <Application>Microsoft Office PowerPoint</Application>
  <PresentationFormat>Breedbeeld</PresentationFormat>
  <Paragraphs>121</Paragraphs>
  <Slides>12</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12</vt:i4>
      </vt:variant>
    </vt:vector>
  </HeadingPairs>
  <TitlesOfParts>
    <vt:vector size="20" baseType="lpstr">
      <vt:lpstr>Arial</vt:lpstr>
      <vt:lpstr>Calibri</vt:lpstr>
      <vt:lpstr>Calibri Light</vt:lpstr>
      <vt:lpstr>HK Grotesk</vt:lpstr>
      <vt:lpstr>HK Grotesk Medium</vt:lpstr>
      <vt:lpstr>HK Grotesk SemiBold</vt:lpstr>
      <vt:lpstr>Times New Roman</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  Digitalisering verandert de stad</vt:lpstr>
      <vt:lpstr>Veranderingen bij Movares</vt:lpstr>
      <vt:lpstr>Impact voor Movares</vt:lpstr>
      <vt:lpstr>Aan de slag met vertegenwoordigers bedrijfsleven en onderwijs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Suze van Houten</dc:creator>
  <cp:lastModifiedBy>Sabrina Schippers</cp:lastModifiedBy>
  <cp:revision>865</cp:revision>
  <dcterms:created xsi:type="dcterms:W3CDTF">2017-08-31T12:50:52Z</dcterms:created>
  <dcterms:modified xsi:type="dcterms:W3CDTF">2018-07-02T12:01:46Z</dcterms:modified>
</cp:coreProperties>
</file>