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61" r:id="rId4"/>
    <p:sldId id="259" r:id="rId5"/>
    <p:sldId id="260" r:id="rId6"/>
    <p:sldId id="262" r:id="rId7"/>
    <p:sldId id="263" r:id="rId8"/>
    <p:sldId id="265" r:id="rId9"/>
    <p:sldId id="266" r:id="rId10"/>
    <p:sldId id="264" r:id="rId11"/>
  </p:sldIdLst>
  <p:sldSz cx="12192000" cy="6858000"/>
  <p:notesSz cx="7010400" cy="92964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FE3"/>
    <a:srgbClr val="001E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88" d="100"/>
          <a:sy n="88" d="100"/>
        </p:scale>
        <p:origin x="35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F83D094-4BFF-459B-8479-12AAF372A610}" type="datetimeFigureOut">
              <a:rPr lang="nl-NL" smtClean="0"/>
              <a:t>3-3-2020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BC5A0C5-CC99-489F-8D97-243FF59D9EE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30592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C29D9D0-1D83-4A0C-BFF0-DE663436A980}" type="datetimeFigureOut">
              <a:rPr lang="nl-NL" smtClean="0"/>
              <a:t>3-3-2020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A2D2BA8-AF03-4FA2-9103-719996BAB3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511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DIA">
    <p:bg>
      <p:bgPr>
        <a:blipFill dpi="0" rotWithShape="1">
          <a:blip r:embed="rId2">
            <a:lum/>
          </a:blip>
          <a:srcRect/>
          <a:stretch>
            <a:fillRect t="-95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3B597D3B-A77F-4F2D-99D8-CA9381E21F31}"/>
              </a:ext>
            </a:extLst>
          </p:cNvPr>
          <p:cNvSpPr/>
          <p:nvPr userDrawn="1"/>
        </p:nvSpPr>
        <p:spPr>
          <a:xfrm>
            <a:off x="0" y="4951344"/>
            <a:ext cx="12192000" cy="1940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5">
            <a:extLst>
              <a:ext uri="{FF2B5EF4-FFF2-40B4-BE49-F238E27FC236}">
                <a16:creationId xmlns:a16="http://schemas.microsoft.com/office/drawing/2014/main" id="{4CF96551-98E8-4FAB-A16F-99C1C9273DC2}"/>
              </a:ext>
            </a:extLst>
          </p:cNvPr>
          <p:cNvSpPr/>
          <p:nvPr userDrawn="1"/>
        </p:nvSpPr>
        <p:spPr>
          <a:xfrm>
            <a:off x="0" y="2984370"/>
            <a:ext cx="11355355" cy="2937357"/>
          </a:xfrm>
          <a:prstGeom prst="rect">
            <a:avLst/>
          </a:prstGeom>
          <a:solidFill>
            <a:srgbClr val="009FE3"/>
          </a:solidFill>
          <a:ln>
            <a:solidFill>
              <a:srgbClr val="009FE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DF96FD8-C1DD-4D46-AC3F-CE1501C38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93" y="2984370"/>
            <a:ext cx="11281262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1E28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pic>
        <p:nvPicPr>
          <p:cNvPr id="17" name="Afbeelding 1" descr="VH_PP_LOGO.png">
            <a:extLst>
              <a:ext uri="{FF2B5EF4-FFF2-40B4-BE49-F238E27FC236}">
                <a16:creationId xmlns:a16="http://schemas.microsoft.com/office/drawing/2014/main" id="{49D4AEA8-F9A4-4F45-8017-9ABAF60DC6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778" y="4509050"/>
            <a:ext cx="2862915" cy="2045246"/>
          </a:xfrm>
          <a:prstGeom prst="rect">
            <a:avLst/>
          </a:prstGeom>
        </p:spPr>
      </p:pic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6656E03-F509-403B-A5C9-C5C357E8EE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612" y="4376737"/>
            <a:ext cx="9983787" cy="1457875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/>
            </a:lvl2pPr>
          </a:lstStyle>
          <a:p>
            <a:pPr lvl="0"/>
            <a:r>
              <a:rPr lang="nl-NL" dirty="0"/>
              <a:t>Klik om de tekststijl van de ondertitel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257783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E985FA-7A47-48D5-AD9E-A4B07ECEC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8" name="Tijdelijke aanduiding voor datum 17">
            <a:extLst>
              <a:ext uri="{FF2B5EF4-FFF2-40B4-BE49-F238E27FC236}">
                <a16:creationId xmlns:a16="http://schemas.microsoft.com/office/drawing/2014/main" id="{58F14C2D-58AE-42FA-AB0E-39DDF8266F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06971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nl-NL"/>
              <a:t>Vereniging Hogescholen</a:t>
            </a:r>
            <a:endParaRPr lang="nl-NL" dirty="0"/>
          </a:p>
        </p:txBody>
      </p:sp>
      <p:sp>
        <p:nvSpPr>
          <p:cNvPr id="19" name="Tijdelijke aanduiding voor voettekst 18">
            <a:extLst>
              <a:ext uri="{FF2B5EF4-FFF2-40B4-BE49-F238E27FC236}">
                <a16:creationId xmlns:a16="http://schemas.microsoft.com/office/drawing/2014/main" id="{7011F67F-E4E0-4FDB-8981-72F5D29ED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62300" y="6400962"/>
            <a:ext cx="7029104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fr-FR"/>
              <a:t>Implementatie Advies CoE - Commissie Reiner</a:t>
            </a:r>
            <a:endParaRPr lang="nl-NL" dirty="0"/>
          </a:p>
        </p:txBody>
      </p:sp>
      <p:sp>
        <p:nvSpPr>
          <p:cNvPr id="20" name="Tijdelijke aanduiding voor dianummer 19">
            <a:extLst>
              <a:ext uri="{FF2B5EF4-FFF2-40B4-BE49-F238E27FC236}">
                <a16:creationId xmlns:a16="http://schemas.microsoft.com/office/drawing/2014/main" id="{C3CCF5AE-93FD-4727-BD5F-48078A2ED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9943" y="6400962"/>
            <a:ext cx="530290" cy="365125"/>
          </a:xfrm>
          <a:prstGeom prst="rect">
            <a:avLst/>
          </a:prstGeom>
        </p:spPr>
        <p:txBody>
          <a:bodyPr/>
          <a:lstStyle/>
          <a:p>
            <a:fld id="{B29DD5A7-22C4-4322-8AC6-4944C7716F39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D3C371BB-404A-42F3-9162-3B8D68812C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1903412"/>
            <a:ext cx="10515599" cy="389089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9FE3"/>
                </a:solidFill>
              </a:defRPr>
            </a:lvl1pPr>
            <a:lvl2pPr>
              <a:defRPr sz="2400">
                <a:solidFill>
                  <a:srgbClr val="009FE3"/>
                </a:solidFill>
              </a:defRPr>
            </a:lvl2pPr>
            <a:lvl3pPr>
              <a:defRPr sz="2400">
                <a:solidFill>
                  <a:srgbClr val="009FE3"/>
                </a:solidFill>
              </a:defRPr>
            </a:lvl3pPr>
            <a:lvl4pPr>
              <a:defRPr sz="2400">
                <a:solidFill>
                  <a:srgbClr val="009FE3"/>
                </a:solidFill>
              </a:defRPr>
            </a:lvl4pPr>
            <a:lvl5pPr>
              <a:defRPr sz="2400">
                <a:solidFill>
                  <a:srgbClr val="009FE3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779082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hthoek 12">
            <a:extLst>
              <a:ext uri="{FF2B5EF4-FFF2-40B4-BE49-F238E27FC236}">
                <a16:creationId xmlns:a16="http://schemas.microsoft.com/office/drawing/2014/main" id="{868C1A9B-B391-4FBB-8C9A-93820DCC89BA}"/>
              </a:ext>
            </a:extLst>
          </p:cNvPr>
          <p:cNvSpPr/>
          <p:nvPr userDrawn="1"/>
        </p:nvSpPr>
        <p:spPr>
          <a:xfrm>
            <a:off x="0" y="5215812"/>
            <a:ext cx="12192000" cy="16421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6D152A2-5C64-49BE-BA1B-12E967EC8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056D32A-66D8-4FDB-9512-9FBD396A18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5" name="Rechthoek 4">
            <a:extLst>
              <a:ext uri="{FF2B5EF4-FFF2-40B4-BE49-F238E27FC236}">
                <a16:creationId xmlns:a16="http://schemas.microsoft.com/office/drawing/2014/main" id="{F29D10CC-4E65-4A65-9FA9-B74F149216D6}"/>
              </a:ext>
            </a:extLst>
          </p:cNvPr>
          <p:cNvSpPr/>
          <p:nvPr userDrawn="1"/>
        </p:nvSpPr>
        <p:spPr>
          <a:xfrm>
            <a:off x="0" y="6297054"/>
            <a:ext cx="12192000" cy="572942"/>
          </a:xfrm>
          <a:prstGeom prst="rect">
            <a:avLst/>
          </a:prstGeom>
          <a:solidFill>
            <a:srgbClr val="009FE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C8B9850E-AD75-4A51-9A59-F3E373BA55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069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nl-NL"/>
              <a:t>Vereniging Hogescholen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82DC61E-AA85-465B-8DCB-9E887EA23F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9943" y="6400962"/>
            <a:ext cx="5302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29DD5A7-22C4-4322-8AC6-4944C7716F39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6" name="Afbeelding 5" descr="Logo-01.png">
            <a:extLst>
              <a:ext uri="{FF2B5EF4-FFF2-40B4-BE49-F238E27FC236}">
                <a16:creationId xmlns:a16="http://schemas.microsoft.com/office/drawing/2014/main" id="{2CCECFB6-6FE1-4484-AC66-98654B1A948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9039" y="5737619"/>
            <a:ext cx="979137" cy="114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433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rgbClr val="009FE3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1E28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1E28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1E28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1E2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0" t="-15000" r="-20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4B9873-1C2C-41B1-A1BB-73535A24C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Implementatie Advies </a:t>
            </a:r>
            <a:r>
              <a:rPr lang="nl-NL" dirty="0" err="1"/>
              <a:t>CoE</a:t>
            </a:r>
            <a:r>
              <a:rPr lang="nl-NL" dirty="0"/>
              <a:t/>
            </a:r>
            <a:br>
              <a:rPr lang="nl-NL" dirty="0"/>
            </a:br>
            <a:r>
              <a:rPr lang="nl-NL" dirty="0"/>
              <a:t>Commissie Reiner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1ECD7D3-08E3-4873-9C5C-AC4367C8DB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Katapult bijeenkomst 4 maart 2020</a:t>
            </a:r>
          </a:p>
          <a:p>
            <a:r>
              <a:rPr lang="nl-NL" dirty="0"/>
              <a:t>Leen Fokker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30226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A6ED9D-C3D3-4747-A4B4-5AFDF3CBE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Vragen / Opmerkingen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3BF3BCE-7267-45EF-97A5-5EB9F7F13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Implementatie Advies CoE - Commissie Reiner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E3EB3D4-073D-4E24-9F33-2B09FE233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DD5A7-22C4-4322-8AC6-4944C7716F39}" type="slidenum">
              <a:rPr lang="nl-NL" smtClean="0"/>
              <a:pPr/>
              <a:t>10</a:t>
            </a:fld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F9DADFE-1E3D-4935-9211-8D7FEE538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4858" y="2244634"/>
            <a:ext cx="6459542" cy="313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97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FD360D-BFD7-40A4-8594-29BD40C67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Aanleiding voor het advies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A56F6E0-56DB-4E2F-A629-BA2D98774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Implementatie Advies CoE - Commissie Reiner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F6BE880-32FE-4B48-AEE7-51FC8DB6E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DD5A7-22C4-4322-8AC6-4944C7716F39}" type="slidenum">
              <a:rPr lang="nl-NL" smtClean="0"/>
              <a:pPr/>
              <a:t>2</a:t>
            </a:fld>
            <a:endParaRPr lang="nl-NL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5C932D6F-437D-47F2-A3F5-33EA799049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dirty="0"/>
              <a:t>Na een wervende start nu een diversiteit aan </a:t>
            </a:r>
            <a:r>
              <a:rPr lang="nl-NL" dirty="0" err="1"/>
              <a:t>Centres</a:t>
            </a:r>
            <a:endParaRPr lang="nl-NL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dirty="0"/>
              <a:t>Veel initiatieven vanuit de hogescholen voor nieuwe </a:t>
            </a:r>
            <a:r>
              <a:rPr lang="nl-NL" dirty="0" err="1"/>
              <a:t>Centres</a:t>
            </a:r>
            <a:endParaRPr lang="nl-NL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dirty="0"/>
              <a:t>Centers bevinden zich in verschillende stadia van ontwikkeling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dirty="0"/>
              <a:t>Ondanks het </a:t>
            </a:r>
            <a:r>
              <a:rPr lang="nl-NL" i="1" dirty="0"/>
              <a:t>Vereenigingskader </a:t>
            </a:r>
            <a:r>
              <a:rPr lang="nl-NL" i="1" dirty="0" err="1"/>
              <a:t>Centres</a:t>
            </a:r>
            <a:r>
              <a:rPr lang="nl-NL" i="1" dirty="0"/>
              <a:t> of Expertise </a:t>
            </a:r>
            <a:r>
              <a:rPr lang="nl-NL" dirty="0"/>
              <a:t>nog geen eenduidig concept van een Centre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dirty="0"/>
              <a:t>De goede reputatie van de </a:t>
            </a:r>
            <a:r>
              <a:rPr lang="nl-NL" dirty="0" err="1"/>
              <a:t>Centres</a:t>
            </a:r>
            <a:r>
              <a:rPr lang="nl-NL" dirty="0"/>
              <a:t> behouden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dirty="0" smtClean="0"/>
              <a:t>De volle potentie </a:t>
            </a:r>
            <a:r>
              <a:rPr lang="nl-NL" dirty="0"/>
              <a:t>van de </a:t>
            </a:r>
            <a:r>
              <a:rPr lang="nl-NL" dirty="0" err="1"/>
              <a:t>Centres</a:t>
            </a:r>
            <a:r>
              <a:rPr lang="nl-NL" dirty="0"/>
              <a:t> benutten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96648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Advies Commissie Reiner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Implementatie Advies CoE - Commissie Reiner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DD5A7-22C4-4322-8AC6-4944C7716F39}" type="slidenum">
              <a:rPr lang="nl-NL" smtClean="0"/>
              <a:pPr/>
              <a:t>3</a:t>
            </a:fld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Vijf uitgangspunten, 11 aanbevelingen: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err="1"/>
              <a:t>Centres</a:t>
            </a:r>
            <a:r>
              <a:rPr lang="nl-NL" dirty="0"/>
              <a:t> als motor voor het aanpakken van maatschappelijke uitdagingen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err="1"/>
              <a:t>Centres</a:t>
            </a:r>
            <a:r>
              <a:rPr lang="nl-NL" dirty="0"/>
              <a:t> als instrument voor onderwijsinnovatie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err="1"/>
              <a:t>Centres</a:t>
            </a:r>
            <a:r>
              <a:rPr lang="nl-NL" dirty="0"/>
              <a:t> als excellente verbinder van ‘buiten’ naar ‘binnen’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err="1"/>
              <a:t>Centres</a:t>
            </a:r>
            <a:r>
              <a:rPr lang="nl-NL" dirty="0"/>
              <a:t> als lerende en adaptieve netwerkorganisatie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err="1"/>
              <a:t>Centres</a:t>
            </a:r>
            <a:r>
              <a:rPr lang="nl-NL" dirty="0"/>
              <a:t> als herkenbare samenwerkingsvorm met impact</a:t>
            </a:r>
          </a:p>
        </p:txBody>
      </p:sp>
    </p:spTree>
    <p:extLst>
      <p:ext uri="{BB962C8B-B14F-4D97-AF65-F5344CB8AC3E}">
        <p14:creationId xmlns:p14="http://schemas.microsoft.com/office/powerpoint/2010/main" val="3942882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Consultatie 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Implementatie Advies CoE - Commissie Reiner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DD5A7-22C4-4322-8AC6-4944C7716F39}" type="slidenum">
              <a:rPr lang="nl-NL" smtClean="0"/>
              <a:pPr/>
              <a:t>4</a:t>
            </a:fld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Consultatieronde </a:t>
            </a:r>
            <a:r>
              <a:rPr lang="nl-NL" dirty="0" err="1"/>
              <a:t>mbt</a:t>
            </a:r>
            <a:r>
              <a:rPr lang="nl-NL" dirty="0"/>
              <a:t> het advies </a:t>
            </a:r>
            <a:r>
              <a:rPr lang="nl-NL" dirty="0" smtClean="0"/>
              <a:t>Commissie </a:t>
            </a:r>
            <a:r>
              <a:rPr lang="nl-NL" dirty="0"/>
              <a:t>Reiner: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dirty="0"/>
              <a:t>PPS-Experts vanuit Katapult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dirty="0"/>
              <a:t>Bijeenkomst met een tiental Centre directeuren / programma managers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dirty="0"/>
              <a:t>Bespreking in het hogeschool </a:t>
            </a:r>
            <a:r>
              <a:rPr lang="nl-NL" dirty="0" err="1"/>
              <a:t>Onderzoeks</a:t>
            </a:r>
            <a:r>
              <a:rPr lang="nl-NL" dirty="0"/>
              <a:t> Netwerk (HON)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dirty="0"/>
              <a:t>Bespreking in de Bestuurscommissie Onderzoek (BCOZ)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70298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Uitkomst consultatieronde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Implementatie Advies CoE - Commissie Reiner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DD5A7-22C4-4322-8AC6-4944C7716F39}" type="slidenum">
              <a:rPr lang="nl-NL" smtClean="0"/>
              <a:pPr/>
              <a:t>5</a:t>
            </a:fld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Overwegend wordt er positief gereageerd door de verschillende stakeholders</a:t>
            </a:r>
          </a:p>
          <a:p>
            <a:endParaRPr lang="nl-NL" dirty="0"/>
          </a:p>
          <a:p>
            <a:r>
              <a:rPr lang="nl-NL" dirty="0"/>
              <a:t>Wel is er aandacht gevraagd voor de volgende </a:t>
            </a:r>
            <a:r>
              <a:rPr lang="nl-NL" dirty="0" smtClean="0"/>
              <a:t>issues:</a:t>
            </a:r>
            <a:endParaRPr lang="nl-NL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dirty="0"/>
              <a:t>Landelijke thema’s (MGIB / </a:t>
            </a:r>
            <a:r>
              <a:rPr lang="nl-NL" dirty="0" err="1"/>
              <a:t>KIA’s</a:t>
            </a:r>
            <a:r>
              <a:rPr lang="nl-NL" dirty="0"/>
              <a:t>) Vs. Hogeschool thema’s en Zwaartepunten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dirty="0"/>
              <a:t>Landelijke thematische netwerken Vs. Regionale profilering en inzet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dirty="0"/>
              <a:t>Hogescholen doen meer dan ”</a:t>
            </a:r>
            <a:r>
              <a:rPr lang="nl-NL" dirty="0" err="1"/>
              <a:t>Centres</a:t>
            </a:r>
            <a:r>
              <a:rPr lang="nl-NL" dirty="0"/>
              <a:t>” alleen om hun PGOZ vorm te geven  </a:t>
            </a:r>
          </a:p>
        </p:txBody>
      </p:sp>
    </p:spTree>
    <p:extLst>
      <p:ext uri="{BB962C8B-B14F-4D97-AF65-F5344CB8AC3E}">
        <p14:creationId xmlns:p14="http://schemas.microsoft.com/office/powerpoint/2010/main" val="190632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Besluit AV 14 februari jl.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Implementatie Advies CoE - Commissie Reiner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DD5A7-22C4-4322-8AC6-4944C7716F39}" type="slidenum">
              <a:rPr lang="nl-NL" smtClean="0"/>
              <a:pPr/>
              <a:t>6</a:t>
            </a:fld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De AV heeft het advies van de Commissie Reiner aangenomen en ingestemd met voorstel tot implementatie onder voorbehoud van de volgende aanvullingen:</a:t>
            </a:r>
          </a:p>
          <a:p>
            <a:endParaRPr lang="nl-NL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dirty="0"/>
              <a:t>Naast de landelijke thema’s uit de </a:t>
            </a:r>
            <a:r>
              <a:rPr lang="nl-NL" dirty="0" err="1"/>
              <a:t>KIA’s</a:t>
            </a:r>
            <a:r>
              <a:rPr lang="nl-NL" dirty="0"/>
              <a:t> ook de 10 thema’s uit de hbo-</a:t>
            </a:r>
            <a:r>
              <a:rPr lang="nl-NL" dirty="0" err="1"/>
              <a:t>onderzoeksagenda</a:t>
            </a:r>
            <a:r>
              <a:rPr lang="nl-NL" dirty="0"/>
              <a:t> betrekken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dirty="0"/>
              <a:t>De thematische netwerken zoeken een balans tussen landelijke vertegenwoordiging en regionale focus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dirty="0"/>
              <a:t>Bij de uitwerking van het advies dient er voldoende ruimte gelaten te worden voor de hogescholen tot eigen invulling van het advies </a:t>
            </a:r>
          </a:p>
          <a:p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563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Vervolg / implementatie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Implementatie Advies CoE - Commissie Reiner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DD5A7-22C4-4322-8AC6-4944C7716F39}" type="slidenum">
              <a:rPr lang="nl-NL" smtClean="0"/>
              <a:pPr/>
              <a:t>7</a:t>
            </a:fld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Eerste stap is nu de integratie van de Set van vereisten en Spelregels in het bestaande Verenigingskader </a:t>
            </a:r>
            <a:r>
              <a:rPr lang="nl-NL" dirty="0" err="1"/>
              <a:t>Centres</a:t>
            </a:r>
            <a:r>
              <a:rPr lang="nl-NL" dirty="0"/>
              <a:t> of Expertise</a:t>
            </a:r>
          </a:p>
          <a:p>
            <a:endParaRPr lang="nl-NL" dirty="0"/>
          </a:p>
          <a:p>
            <a:r>
              <a:rPr lang="nl-NL" dirty="0"/>
              <a:t>Een projectgroep streeft erna om dit voor de zomer uit te werken zodat dit in de BCOZ van 24 juni besproken kan worden</a:t>
            </a:r>
          </a:p>
          <a:p>
            <a:endParaRPr lang="nl-NL" dirty="0"/>
          </a:p>
          <a:p>
            <a:r>
              <a:rPr lang="nl-NL" dirty="0"/>
              <a:t>Voor (startende) </a:t>
            </a:r>
            <a:r>
              <a:rPr lang="nl-NL" dirty="0" err="1"/>
              <a:t>Centres</a:t>
            </a:r>
            <a:r>
              <a:rPr lang="nl-NL" dirty="0"/>
              <a:t> kan deze Set van Vereisten en Spelregels nu al een richtlijn zijn om hun eigen ontwikkeling verder vorm te geven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2929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197" y="0"/>
            <a:ext cx="10515600" cy="1028245"/>
          </a:xfrm>
        </p:spPr>
        <p:txBody>
          <a:bodyPr>
            <a:normAutofit/>
          </a:bodyPr>
          <a:lstStyle/>
          <a:p>
            <a:r>
              <a:rPr lang="nl-NL" sz="4800" dirty="0" smtClean="0"/>
              <a:t>Set van Vereisten voor predicaat </a:t>
            </a:r>
            <a:r>
              <a:rPr lang="nl-NL" sz="4800" dirty="0" err="1" smtClean="0"/>
              <a:t>CoE</a:t>
            </a:r>
            <a:endParaRPr lang="nl-NL" sz="4800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Implementatie Advies CoE - Commissie Reiner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DD5A7-22C4-4322-8AC6-4944C7716F39}" type="slidenum">
              <a:rPr lang="nl-NL" smtClean="0"/>
              <a:pPr/>
              <a:t>8</a:t>
            </a:fld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3"/>
          </p:nvPr>
        </p:nvSpPr>
        <p:spPr>
          <a:xfrm>
            <a:off x="838198" y="804397"/>
            <a:ext cx="10515599" cy="5491900"/>
          </a:xfrm>
          <a:noFill/>
        </p:spPr>
        <p:txBody>
          <a:bodyPr>
            <a:noAutofit/>
          </a:bodyPr>
          <a:lstStyle/>
          <a:p>
            <a:r>
              <a:rPr lang="nl-NL" sz="1600" b="1" dirty="0"/>
              <a:t>Er is sprake van een bijdrage aan maatschappelijke uitdagingen </a:t>
            </a:r>
          </a:p>
          <a:p>
            <a:r>
              <a:rPr lang="nl-NL" sz="1600" dirty="0" smtClean="0"/>
              <a:t>1. Een </a:t>
            </a:r>
            <a:r>
              <a:rPr lang="nl-NL" sz="1600" dirty="0"/>
              <a:t>Centre </a:t>
            </a:r>
            <a:r>
              <a:rPr lang="nl-NL" sz="1600" dirty="0" smtClean="0"/>
              <a:t>levert een </a:t>
            </a:r>
            <a:r>
              <a:rPr lang="nl-NL" sz="1600" dirty="0"/>
              <a:t>aantoonbare bijdrage in de versnelling van </a:t>
            </a:r>
            <a:r>
              <a:rPr lang="nl-NL" sz="1600" dirty="0" smtClean="0"/>
              <a:t>maatschappelijke vraagstukken, </a:t>
            </a:r>
            <a:r>
              <a:rPr lang="nl-NL" sz="1600" dirty="0"/>
              <a:t>deelt de hiervoor ontwikkelde kennis </a:t>
            </a:r>
            <a:r>
              <a:rPr lang="nl-NL" sz="1600" dirty="0" smtClean="0"/>
              <a:t>opdat anderen hiervan </a:t>
            </a:r>
            <a:r>
              <a:rPr lang="nl-NL" sz="1600" dirty="0"/>
              <a:t>kunnen </a:t>
            </a:r>
            <a:r>
              <a:rPr lang="nl-NL" sz="1600" dirty="0" smtClean="0"/>
              <a:t>profiteren en bijdragen, </a:t>
            </a:r>
            <a:r>
              <a:rPr lang="nl-NL" sz="1600" dirty="0"/>
              <a:t>en integreert de </a:t>
            </a:r>
            <a:r>
              <a:rPr lang="nl-NL" sz="1600" dirty="0" smtClean="0"/>
              <a:t>inzichten in </a:t>
            </a:r>
            <a:r>
              <a:rPr lang="nl-NL" sz="1600" dirty="0"/>
              <a:t>haar </a:t>
            </a:r>
            <a:r>
              <a:rPr lang="nl-NL" sz="1600" dirty="0" smtClean="0"/>
              <a:t>onderwijs.</a:t>
            </a:r>
          </a:p>
          <a:p>
            <a:r>
              <a:rPr lang="nl-NL" sz="1600" dirty="0" smtClean="0"/>
              <a:t>2. </a:t>
            </a:r>
            <a:r>
              <a:rPr lang="nl-NL" sz="1600" dirty="0" err="1" smtClean="0"/>
              <a:t>Centres</a:t>
            </a:r>
            <a:r>
              <a:rPr lang="nl-NL" sz="1600" dirty="0" smtClean="0"/>
              <a:t> richten zich op vraagstukken met een hoge mate van complexiteit in de zin van ‘een verscheidenheid van stakeholders’, ‘meerdere betrokken disciplines’ en/of ‘</a:t>
            </a:r>
            <a:r>
              <a:rPr lang="nl-NL" sz="1600" dirty="0" err="1" smtClean="0"/>
              <a:t>multi</a:t>
            </a:r>
            <a:r>
              <a:rPr lang="nl-NL" sz="1600" dirty="0" smtClean="0"/>
              <a:t>-gelaagdheid: micro-</a:t>
            </a:r>
            <a:r>
              <a:rPr lang="nl-NL" sz="1600" dirty="0" err="1" smtClean="0"/>
              <a:t>meso</a:t>
            </a:r>
            <a:r>
              <a:rPr lang="nl-NL" sz="1600" dirty="0" smtClean="0"/>
              <a:t> en macro’.</a:t>
            </a:r>
          </a:p>
          <a:p>
            <a:r>
              <a:rPr lang="nl-NL" sz="1600" b="1" dirty="0" smtClean="0"/>
              <a:t>Er </a:t>
            </a:r>
            <a:r>
              <a:rPr lang="nl-NL" sz="1600" b="1" dirty="0"/>
              <a:t>is sprake van langjarig commitment in de </a:t>
            </a:r>
            <a:r>
              <a:rPr lang="nl-NL" sz="1600" b="1" dirty="0" err="1"/>
              <a:t>quadruple</a:t>
            </a:r>
            <a:r>
              <a:rPr lang="nl-NL" sz="1600" b="1" dirty="0"/>
              <a:t> helix</a:t>
            </a:r>
          </a:p>
          <a:p>
            <a:r>
              <a:rPr lang="nl-NL" sz="1600" dirty="0" smtClean="0"/>
              <a:t>3. In </a:t>
            </a:r>
            <a:r>
              <a:rPr lang="nl-NL" sz="1600" dirty="0"/>
              <a:t>een Centre zijn minimaal alle vier de ‘bloedgroepen’ van de </a:t>
            </a:r>
            <a:r>
              <a:rPr lang="nl-NL" sz="1600" dirty="0" err="1"/>
              <a:t>quadruple</a:t>
            </a:r>
            <a:r>
              <a:rPr lang="nl-NL" sz="1600" dirty="0"/>
              <a:t> helix vertegenwoordigd dan wel actief betrokken.</a:t>
            </a:r>
          </a:p>
          <a:p>
            <a:r>
              <a:rPr lang="nl-NL" sz="1600" dirty="0" smtClean="0"/>
              <a:t>4. Partners </a:t>
            </a:r>
            <a:r>
              <a:rPr lang="nl-NL" sz="1600" dirty="0"/>
              <a:t>verbinden zich minimaal 3 jaar aan een Centre en leveren verplicht een inspanning (in cash en in kind).</a:t>
            </a:r>
          </a:p>
          <a:p>
            <a:r>
              <a:rPr lang="nl-NL" sz="1600" dirty="0" smtClean="0"/>
              <a:t>5. In </a:t>
            </a:r>
            <a:r>
              <a:rPr lang="nl-NL" sz="1600" dirty="0"/>
              <a:t>de </a:t>
            </a:r>
            <a:r>
              <a:rPr lang="nl-NL" sz="1600" dirty="0" err="1"/>
              <a:t>governancestructuur</a:t>
            </a:r>
            <a:r>
              <a:rPr lang="nl-NL" sz="1600" dirty="0"/>
              <a:t> van een Centre hebben alle partners zitting. </a:t>
            </a:r>
          </a:p>
          <a:p>
            <a:r>
              <a:rPr lang="nl-NL" sz="1600" dirty="0" smtClean="0"/>
              <a:t>6. Een </a:t>
            </a:r>
            <a:r>
              <a:rPr lang="nl-NL" sz="1600" dirty="0"/>
              <a:t>Centre heeft gezamenlijk met haar partners een plan van minstens drie jaar uitgestippeld.</a:t>
            </a:r>
          </a:p>
          <a:p>
            <a:r>
              <a:rPr lang="nl-NL" sz="1600" b="1" dirty="0"/>
              <a:t>Er is sprake van gezamenlijke </a:t>
            </a:r>
            <a:r>
              <a:rPr lang="nl-NL" sz="1600" b="1" dirty="0" err="1"/>
              <a:t>vraaggestuurde</a:t>
            </a:r>
            <a:r>
              <a:rPr lang="nl-NL" sz="1600" b="1" dirty="0"/>
              <a:t> programmering</a:t>
            </a:r>
          </a:p>
          <a:p>
            <a:r>
              <a:rPr lang="nl-NL" sz="1600" dirty="0" smtClean="0"/>
              <a:t>7. Doelstellingen </a:t>
            </a:r>
            <a:r>
              <a:rPr lang="nl-NL" sz="1600" dirty="0"/>
              <a:t>en de activiteiten van een Centre worden in gezamenlijkheid met alle betrokken partners vastgesteld. </a:t>
            </a:r>
          </a:p>
          <a:p>
            <a:r>
              <a:rPr lang="nl-NL" sz="1600" dirty="0" smtClean="0"/>
              <a:t>8. Een </a:t>
            </a:r>
            <a:r>
              <a:rPr lang="nl-NL" sz="1600" dirty="0"/>
              <a:t>Centre werkt </a:t>
            </a:r>
            <a:r>
              <a:rPr lang="nl-NL" sz="1600" dirty="0" err="1"/>
              <a:t>valuebased</a:t>
            </a:r>
            <a:r>
              <a:rPr lang="nl-NL" sz="1600" dirty="0"/>
              <a:t>. Er wordt te allen tijde toegewerkt naar een opbrengst die rechtdoet aan het voorliggende vraagstuk en dat voorziet in de vragen van alle partners.</a:t>
            </a:r>
          </a:p>
          <a:p>
            <a:r>
              <a:rPr lang="nl-NL" sz="1600" b="1" dirty="0"/>
              <a:t>Er is sprake van impact op het onderwijs</a:t>
            </a:r>
          </a:p>
          <a:p>
            <a:r>
              <a:rPr lang="nl-NL" sz="1600" dirty="0" smtClean="0"/>
              <a:t>9. Een </a:t>
            </a:r>
            <a:r>
              <a:rPr lang="nl-NL" sz="1600" dirty="0"/>
              <a:t>Centre levert jaarlijks een significante bijdrage aan de onderwijsvernieuwing van de </a:t>
            </a:r>
            <a:r>
              <a:rPr lang="nl-NL" sz="1600" dirty="0" smtClean="0"/>
              <a:t>hogeschool. </a:t>
            </a:r>
            <a:endParaRPr lang="nl-NL" sz="1600" dirty="0"/>
          </a:p>
          <a:p>
            <a:r>
              <a:rPr lang="nl-NL" sz="1600" dirty="0" smtClean="0"/>
              <a:t>10. Opleidingen </a:t>
            </a:r>
            <a:r>
              <a:rPr lang="nl-NL" sz="1600" dirty="0"/>
              <a:t>committeren zich aan het Centre programma, door het beschikbaar stellen van studenten en docenten</a:t>
            </a:r>
            <a:r>
              <a:rPr lang="nl-NL" sz="1600" dirty="0" smtClean="0"/>
              <a:t>.</a:t>
            </a:r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112413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198" y="0"/>
            <a:ext cx="10515600" cy="984069"/>
          </a:xfrm>
        </p:spPr>
        <p:txBody>
          <a:bodyPr>
            <a:normAutofit/>
          </a:bodyPr>
          <a:lstStyle/>
          <a:p>
            <a:r>
              <a:rPr lang="nl-NL" sz="4800" dirty="0" smtClean="0"/>
              <a:t>Spelregels voor een optimaal samenspel</a:t>
            </a:r>
            <a:endParaRPr lang="nl-NL" sz="4800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Implementatie Advies CoE - Commissie Reiner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DD5A7-22C4-4322-8AC6-4944C7716F39}" type="slidenum">
              <a:rPr lang="nl-NL" smtClean="0"/>
              <a:pPr/>
              <a:t>9</a:t>
            </a:fld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3"/>
          </p:nvPr>
        </p:nvSpPr>
        <p:spPr>
          <a:xfrm>
            <a:off x="838199" y="984070"/>
            <a:ext cx="10515599" cy="587393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nl-NL" sz="1750" dirty="0" smtClean="0"/>
              <a:t>1. Vorm </a:t>
            </a:r>
            <a:r>
              <a:rPr lang="nl-NL" sz="1750" dirty="0"/>
              <a:t>een stevig landelijk netwerk. Alle </a:t>
            </a:r>
            <a:r>
              <a:rPr lang="nl-NL" sz="1750" dirty="0" err="1"/>
              <a:t>Centres</a:t>
            </a:r>
            <a:r>
              <a:rPr lang="nl-NL" sz="1750" dirty="0"/>
              <a:t> maken deel uit van een landelijk netwerk. Dit netwerk heeft twee functies: optimale afstemming en optimale impact op landelijke maatschappelijke vraagstukken. </a:t>
            </a:r>
          </a:p>
          <a:p>
            <a:r>
              <a:rPr lang="nl-NL" sz="1750" dirty="0" smtClean="0"/>
              <a:t>2. Zorg </a:t>
            </a:r>
            <a:r>
              <a:rPr lang="nl-NL" sz="1750" dirty="0"/>
              <a:t>dat elk Centre ook gefaciliteerd wordt om een bijdrage te leveren aan het landelijk netwerk.</a:t>
            </a:r>
          </a:p>
          <a:p>
            <a:r>
              <a:rPr lang="nl-NL" sz="1750" dirty="0" smtClean="0"/>
              <a:t>3. Zorg </a:t>
            </a:r>
            <a:r>
              <a:rPr lang="nl-NL" sz="1750" dirty="0"/>
              <a:t>voor afstemming. Wanneer er al een of meerdere </a:t>
            </a:r>
            <a:r>
              <a:rPr lang="nl-NL" sz="1750" dirty="0" err="1"/>
              <a:t>Centres</a:t>
            </a:r>
            <a:r>
              <a:rPr lang="nl-NL" sz="1750" dirty="0"/>
              <a:t> bestaan met eenzelfde thematiek wordt </a:t>
            </a:r>
            <a:r>
              <a:rPr lang="nl-NL" sz="1750" dirty="0" smtClean="0"/>
              <a:t>er afstemming </a:t>
            </a:r>
            <a:r>
              <a:rPr lang="nl-NL" sz="1750" dirty="0"/>
              <a:t>gezocht. </a:t>
            </a:r>
            <a:r>
              <a:rPr lang="nl-NL" sz="1750" dirty="0" smtClean="0"/>
              <a:t>Zo versterken </a:t>
            </a:r>
            <a:r>
              <a:rPr lang="nl-NL" sz="1750" dirty="0" err="1"/>
              <a:t>Centres</a:t>
            </a:r>
            <a:r>
              <a:rPr lang="nl-NL" sz="1750" dirty="0"/>
              <a:t> elkaar en werken ze samen aan </a:t>
            </a:r>
            <a:r>
              <a:rPr lang="nl-NL" sz="1750" dirty="0" smtClean="0"/>
              <a:t>een maatschappelijk </a:t>
            </a:r>
            <a:r>
              <a:rPr lang="nl-NL" sz="1750" dirty="0"/>
              <a:t>vraagstuk.</a:t>
            </a:r>
          </a:p>
          <a:p>
            <a:r>
              <a:rPr lang="nl-NL" sz="1750" dirty="0" smtClean="0"/>
              <a:t>4. Ga </a:t>
            </a:r>
            <a:r>
              <a:rPr lang="nl-NL" sz="1750" dirty="0"/>
              <a:t>op zoek naar cross-overs. Om kruisbestuiving tussen </a:t>
            </a:r>
            <a:r>
              <a:rPr lang="nl-NL" sz="1750" dirty="0" err="1"/>
              <a:t>Centres</a:t>
            </a:r>
            <a:r>
              <a:rPr lang="nl-NL" sz="1750" dirty="0"/>
              <a:t> te bevorderen, wordt aangeraden minstens één Centre buiten het eigen domein te betrekken bij de planontwikkeling. </a:t>
            </a:r>
          </a:p>
          <a:p>
            <a:r>
              <a:rPr lang="nl-NL" sz="1750" dirty="0" smtClean="0"/>
              <a:t>5. Geef </a:t>
            </a:r>
            <a:r>
              <a:rPr lang="nl-NL" sz="1750" dirty="0" err="1"/>
              <a:t>lessons-learned</a:t>
            </a:r>
            <a:r>
              <a:rPr lang="nl-NL" sz="1750" dirty="0"/>
              <a:t> door. Voor samenwerkingsverbanden die zouden willen uitgroeien tot een Centre is een ontwikkeltraject beschikbaar. Dit wordt verzorgd door de bestaande Centra.</a:t>
            </a:r>
          </a:p>
          <a:p>
            <a:r>
              <a:rPr lang="nl-NL" sz="1750" dirty="0" smtClean="0"/>
              <a:t>6. Organiseer </a:t>
            </a:r>
            <a:r>
              <a:rPr lang="nl-NL" sz="1750" dirty="0"/>
              <a:t>een systeem van leren-van-elkaar. </a:t>
            </a:r>
            <a:r>
              <a:rPr lang="nl-NL" sz="1750" dirty="0" err="1"/>
              <a:t>Centres</a:t>
            </a:r>
            <a:r>
              <a:rPr lang="nl-NL" sz="1750" dirty="0"/>
              <a:t> geven gezamenlijk een kwaliteitssysteem vorm en toetsten dat aan de verwachtingen van stakeholders. </a:t>
            </a:r>
          </a:p>
          <a:p>
            <a:r>
              <a:rPr lang="nl-NL" sz="1750" dirty="0" smtClean="0"/>
              <a:t>7. Zorg </a:t>
            </a:r>
            <a:r>
              <a:rPr lang="nl-NL" sz="1750" dirty="0"/>
              <a:t>voor herkenbaarheid en toegankelijkheid. </a:t>
            </a:r>
            <a:r>
              <a:rPr lang="nl-NL" sz="1750" dirty="0" err="1"/>
              <a:t>Centres</a:t>
            </a:r>
            <a:r>
              <a:rPr lang="nl-NL" sz="1750" dirty="0"/>
              <a:t> voeren eenzelfde ‘label’ en richten daarmee een duidelijk loket in waar externe partijen en medewerkers van de hogeschool terecht kunnen met hun vragen.</a:t>
            </a:r>
          </a:p>
          <a:p>
            <a:r>
              <a:rPr lang="nl-NL" sz="1750" dirty="0" smtClean="0"/>
              <a:t>8. Zorg </a:t>
            </a:r>
            <a:r>
              <a:rPr lang="nl-NL" sz="1750" dirty="0"/>
              <a:t>voor vindbaarheid. Een Centre is </a:t>
            </a:r>
            <a:r>
              <a:rPr lang="nl-NL" sz="1750" dirty="0" smtClean="0"/>
              <a:t>eenvoudig </a:t>
            </a:r>
            <a:r>
              <a:rPr lang="nl-NL" sz="1750" dirty="0"/>
              <a:t>te </a:t>
            </a:r>
            <a:r>
              <a:rPr lang="nl-NL" sz="1750" dirty="0" smtClean="0"/>
              <a:t>herkennen en vinden, waarbij </a:t>
            </a:r>
            <a:r>
              <a:rPr lang="nl-NL" sz="1750" dirty="0"/>
              <a:t>duidelijk is waar het Centre voor staat en op welke maatschappelijke uitdagingen het Centre bijdraagt</a:t>
            </a:r>
          </a:p>
          <a:p>
            <a:r>
              <a:rPr lang="nl-NL" sz="1750" dirty="0" smtClean="0"/>
              <a:t>9. Benut </a:t>
            </a:r>
            <a:r>
              <a:rPr lang="nl-NL" sz="1750" dirty="0"/>
              <a:t>elkaars expertise. </a:t>
            </a:r>
            <a:r>
              <a:rPr lang="nl-NL" sz="1750" dirty="0" err="1"/>
              <a:t>Centres</a:t>
            </a:r>
            <a:r>
              <a:rPr lang="nl-NL" sz="1750" dirty="0"/>
              <a:t> binnen eenzelfde domein </a:t>
            </a:r>
            <a:r>
              <a:rPr lang="nl-NL" sz="1750" dirty="0" smtClean="0"/>
              <a:t>stemmen </a:t>
            </a:r>
            <a:r>
              <a:rPr lang="nl-NL" sz="1750" dirty="0"/>
              <a:t>hun werkzaamheden </a:t>
            </a:r>
            <a:r>
              <a:rPr lang="nl-NL" sz="1750" dirty="0" smtClean="0"/>
              <a:t>af </a:t>
            </a:r>
            <a:r>
              <a:rPr lang="nl-NL" sz="1750" dirty="0"/>
              <a:t>en maken </a:t>
            </a:r>
            <a:r>
              <a:rPr lang="nl-NL" sz="1750" dirty="0" smtClean="0"/>
              <a:t>gebruik </a:t>
            </a:r>
            <a:r>
              <a:rPr lang="nl-NL" sz="1750" dirty="0"/>
              <a:t>van elkaars expertise. Daartoe vormen ze een cluster </a:t>
            </a:r>
            <a:r>
              <a:rPr lang="nl-NL" sz="1750" dirty="0" smtClean="0"/>
              <a:t>en </a:t>
            </a:r>
            <a:r>
              <a:rPr lang="nl-NL" sz="1750" dirty="0"/>
              <a:t>werken ze aan een gezamenlijke programmering</a:t>
            </a:r>
            <a:r>
              <a:rPr lang="nl-NL" sz="1750" dirty="0" smtClean="0"/>
              <a:t>.</a:t>
            </a:r>
            <a:endParaRPr lang="nl-NL" sz="1750" dirty="0"/>
          </a:p>
          <a:p>
            <a:r>
              <a:rPr lang="nl-NL" sz="1750" dirty="0" smtClean="0"/>
              <a:t>10. Zorg </a:t>
            </a:r>
            <a:r>
              <a:rPr lang="nl-NL" sz="1750" dirty="0"/>
              <a:t>voor goede aansluiting nieuwe toetreders. </a:t>
            </a:r>
            <a:r>
              <a:rPr lang="nl-NL" sz="1750" dirty="0" smtClean="0"/>
              <a:t>Nieuwe toetreders zouden zich moeten verhouden tot de al bestaande </a:t>
            </a:r>
            <a:r>
              <a:rPr lang="nl-NL" sz="1750" dirty="0" err="1" smtClean="0"/>
              <a:t>Centres</a:t>
            </a:r>
            <a:r>
              <a:rPr lang="nl-NL" sz="1750" dirty="0" smtClean="0"/>
              <a:t> en kunnen deelnemen aan het cluster mits van toegevoegde waarde. Synergie behalen. </a:t>
            </a:r>
            <a:endParaRPr lang="nl-NL" sz="1750" dirty="0"/>
          </a:p>
          <a:p>
            <a:endParaRPr lang="nl-NL" sz="1750" dirty="0"/>
          </a:p>
          <a:p>
            <a:endParaRPr lang="nl-NL" sz="1750" dirty="0"/>
          </a:p>
        </p:txBody>
      </p:sp>
    </p:spTree>
    <p:extLst>
      <p:ext uri="{BB962C8B-B14F-4D97-AF65-F5344CB8AC3E}">
        <p14:creationId xmlns:p14="http://schemas.microsoft.com/office/powerpoint/2010/main" val="357734834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83B4CDDD-F85A-445F-83CB-E8CBCFB3FEC0}" vid="{153AD12A-7F3F-464F-A7BC-B12CCFB14DC0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164</TotalTime>
  <Words>1007</Words>
  <Application>Microsoft Office PowerPoint</Application>
  <PresentationFormat>Breedbeeld</PresentationFormat>
  <Paragraphs>88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Kantoorthema</vt:lpstr>
      <vt:lpstr>Implementatie Advies CoE Commissie Reiner</vt:lpstr>
      <vt:lpstr>Aanleiding voor het advies</vt:lpstr>
      <vt:lpstr>Advies Commissie Reiner</vt:lpstr>
      <vt:lpstr>Consultatie </vt:lpstr>
      <vt:lpstr>Uitkomst consultatieronde</vt:lpstr>
      <vt:lpstr>Besluit AV 14 februari jl.</vt:lpstr>
      <vt:lpstr>Vervolg / implementatie</vt:lpstr>
      <vt:lpstr>Set van Vereisten voor predicaat CoE</vt:lpstr>
      <vt:lpstr>Spelregels voor een optimaal samenspel</vt:lpstr>
      <vt:lpstr>Vragen / Opmerkingen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Leen Fokker</dc:creator>
  <cp:lastModifiedBy>Leen Fokker</cp:lastModifiedBy>
  <cp:revision>19</cp:revision>
  <cp:lastPrinted>2020-03-02T15:52:55Z</cp:lastPrinted>
  <dcterms:created xsi:type="dcterms:W3CDTF">2020-03-02T13:40:36Z</dcterms:created>
  <dcterms:modified xsi:type="dcterms:W3CDTF">2020-03-03T09:32:10Z</dcterms:modified>
</cp:coreProperties>
</file>