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6" r:id="rId3"/>
    <p:sldId id="912" r:id="rId4"/>
    <p:sldId id="904" r:id="rId5"/>
    <p:sldId id="905" r:id="rId6"/>
    <p:sldId id="907" r:id="rId7"/>
    <p:sldId id="906" r:id="rId8"/>
    <p:sldId id="909" r:id="rId9"/>
    <p:sldId id="267" r:id="rId10"/>
    <p:sldId id="675" r:id="rId11"/>
    <p:sldId id="873" r:id="rId12"/>
    <p:sldId id="885" r:id="rId13"/>
    <p:sldId id="902" r:id="rId14"/>
    <p:sldId id="903" r:id="rId15"/>
    <p:sldId id="333" r:id="rId16"/>
    <p:sldId id="893" r:id="rId17"/>
    <p:sldId id="910" r:id="rId18"/>
    <p:sldId id="894" r:id="rId19"/>
    <p:sldId id="911" r:id="rId20"/>
    <p:sldId id="869" r:id="rId21"/>
    <p:sldId id="900" r:id="rId22"/>
    <p:sldId id="886" r:id="rId23"/>
    <p:sldId id="887"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38" autoAdjust="0"/>
    <p:restoredTop sz="94660"/>
  </p:normalViewPr>
  <p:slideViewPr>
    <p:cSldViewPr snapToGrid="0">
      <p:cViewPr varScale="1">
        <p:scale>
          <a:sx n="111" d="100"/>
          <a:sy n="111" d="100"/>
        </p:scale>
        <p:origin x="4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der van der Ham" userId="99d0b9a6-a119-4569-9594-75b87891ce67" providerId="ADAL" clId="{2534392E-C226-440A-B6ED-05A5A7BFA315}"/>
    <pc:docChg chg="custSel modSld">
      <pc:chgData name="Sander van der Ham" userId="99d0b9a6-a119-4569-9594-75b87891ce67" providerId="ADAL" clId="{2534392E-C226-440A-B6ED-05A5A7BFA315}" dt="2020-03-03T12:19:25.323" v="14" actId="478"/>
      <pc:docMkLst>
        <pc:docMk/>
      </pc:docMkLst>
      <pc:sldChg chg="addSp delSp modSp">
        <pc:chgData name="Sander van der Ham" userId="99d0b9a6-a119-4569-9594-75b87891ce67" providerId="ADAL" clId="{2534392E-C226-440A-B6ED-05A5A7BFA315}" dt="2020-03-03T12:19:25.323" v="14" actId="478"/>
        <pc:sldMkLst>
          <pc:docMk/>
          <pc:sldMk cId="3265975236" sldId="675"/>
        </pc:sldMkLst>
        <pc:spChg chg="del">
          <ac:chgData name="Sander van der Ham" userId="99d0b9a6-a119-4569-9594-75b87891ce67" providerId="ADAL" clId="{2534392E-C226-440A-B6ED-05A5A7BFA315}" dt="2020-03-03T12:19:25.323" v="14" actId="478"/>
          <ac:spMkLst>
            <pc:docMk/>
            <pc:sldMk cId="3265975236" sldId="675"/>
            <ac:spMk id="7" creationId="{D3788F56-BC28-4258-BD28-2866D28DC21A}"/>
          </ac:spMkLst>
        </pc:spChg>
        <pc:spChg chg="mod">
          <ac:chgData name="Sander van der Ham" userId="99d0b9a6-a119-4569-9594-75b87891ce67" providerId="ADAL" clId="{2534392E-C226-440A-B6ED-05A5A7BFA315}" dt="2020-03-03T12:19:21.730" v="13" actId="207"/>
          <ac:spMkLst>
            <pc:docMk/>
            <pc:sldMk cId="3265975236" sldId="675"/>
            <ac:spMk id="10" creationId="{F02E2875-75E7-4E11-9925-6B9A9E5129C6}"/>
          </ac:spMkLst>
        </pc:spChg>
        <pc:grpChg chg="del">
          <ac:chgData name="Sander van der Ham" userId="99d0b9a6-a119-4569-9594-75b87891ce67" providerId="ADAL" clId="{2534392E-C226-440A-B6ED-05A5A7BFA315}" dt="2020-03-03T12:19:03.304" v="10" actId="478"/>
          <ac:grpSpMkLst>
            <pc:docMk/>
            <pc:sldMk cId="3265975236" sldId="675"/>
            <ac:grpSpMk id="11" creationId="{A5A4C5FC-DAE5-432F-BB1C-288A8AA98B39}"/>
          </ac:grpSpMkLst>
        </pc:grpChg>
        <pc:picChg chg="add mod">
          <ac:chgData name="Sander van der Ham" userId="99d0b9a6-a119-4569-9594-75b87891ce67" providerId="ADAL" clId="{2534392E-C226-440A-B6ED-05A5A7BFA315}" dt="2020-03-03T12:19:08.738" v="12" actId="1076"/>
          <ac:picMkLst>
            <pc:docMk/>
            <pc:sldMk cId="3265975236" sldId="675"/>
            <ac:picMk id="31" creationId="{02BC08D5-E595-48EB-9671-AF32A76FA91A}"/>
          </ac:picMkLst>
        </pc:picChg>
      </pc:sldChg>
      <pc:sldChg chg="addSp delSp modSp">
        <pc:chgData name="Sander van der Ham" userId="99d0b9a6-a119-4569-9594-75b87891ce67" providerId="ADAL" clId="{2534392E-C226-440A-B6ED-05A5A7BFA315}" dt="2020-03-03T12:18:50.005" v="9" actId="1076"/>
        <pc:sldMkLst>
          <pc:docMk/>
          <pc:sldMk cId="3650172440" sldId="873"/>
        </pc:sldMkLst>
        <pc:spChg chg="del">
          <ac:chgData name="Sander van der Ham" userId="99d0b9a6-a119-4569-9594-75b87891ce67" providerId="ADAL" clId="{2534392E-C226-440A-B6ED-05A5A7BFA315}" dt="2020-03-03T12:17:47.445" v="2" actId="478"/>
          <ac:spMkLst>
            <pc:docMk/>
            <pc:sldMk cId="3650172440" sldId="873"/>
            <ac:spMk id="2" creationId="{C2E868AF-EF4D-4F97-A907-09F931D661DA}"/>
          </ac:spMkLst>
        </pc:spChg>
        <pc:grpChg chg="add del">
          <ac:chgData name="Sander van der Ham" userId="99d0b9a6-a119-4569-9594-75b87891ce67" providerId="ADAL" clId="{2534392E-C226-440A-B6ED-05A5A7BFA315}" dt="2020-03-03T12:18:45.364" v="8" actId="478"/>
          <ac:grpSpMkLst>
            <pc:docMk/>
            <pc:sldMk cId="3650172440" sldId="873"/>
            <ac:grpSpMk id="4" creationId="{3BABB8CA-BF4E-4B6A-B72F-4C39FCD86B80}"/>
          </ac:grpSpMkLst>
        </pc:grpChg>
        <pc:picChg chg="add mod">
          <ac:chgData name="Sander van der Ham" userId="99d0b9a6-a119-4569-9594-75b87891ce67" providerId="ADAL" clId="{2534392E-C226-440A-B6ED-05A5A7BFA315}" dt="2020-03-03T12:18:50.005" v="9" actId="1076"/>
          <ac:picMkLst>
            <pc:docMk/>
            <pc:sldMk cId="3650172440" sldId="873"/>
            <ac:picMk id="43" creationId="{7234DA99-20C2-4F86-913F-EABF956267B9}"/>
          </ac:picMkLst>
        </pc:picChg>
      </pc:sldChg>
      <pc:sldChg chg="modSp">
        <pc:chgData name="Sander van der Ham" userId="99d0b9a6-a119-4569-9594-75b87891ce67" providerId="ADAL" clId="{2534392E-C226-440A-B6ED-05A5A7BFA315}" dt="2020-03-03T12:15:56.493" v="1" actId="313"/>
        <pc:sldMkLst>
          <pc:docMk/>
          <pc:sldMk cId="168628682" sldId="912"/>
        </pc:sldMkLst>
        <pc:spChg chg="mod">
          <ac:chgData name="Sander van der Ham" userId="99d0b9a6-a119-4569-9594-75b87891ce67" providerId="ADAL" clId="{2534392E-C226-440A-B6ED-05A5A7BFA315}" dt="2020-03-03T12:15:56.493" v="1" actId="313"/>
          <ac:spMkLst>
            <pc:docMk/>
            <pc:sldMk cId="168628682" sldId="912"/>
            <ac:spMk id="3" creationId="{8197F3FA-B4B7-47F2-8F40-3A53423E8C4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5088D-5694-4866-8509-093DFD752FF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F75B827-3B5C-4FC2-9A91-5A8BAA825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DE83D3E-93D8-4FAD-AE3D-490C8C908C76}"/>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5" name="Tijdelijke aanduiding voor voettekst 4">
            <a:extLst>
              <a:ext uri="{FF2B5EF4-FFF2-40B4-BE49-F238E27FC236}">
                <a16:creationId xmlns:a16="http://schemas.microsoft.com/office/drawing/2014/main" id="{756DAD8B-317F-4B3B-A301-5AF2A4F9696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4BAF5C-6104-4F8F-8910-812A09FF8B6D}"/>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2379374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3AD05E-4215-4FA9-8282-BF44E0C082DD}"/>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405A572-D631-4399-85B3-B592DC3D7AF2}"/>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A68CEBB-ADF0-4F64-8CEC-01DACDDAD465}"/>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5" name="Tijdelijke aanduiding voor voettekst 4">
            <a:extLst>
              <a:ext uri="{FF2B5EF4-FFF2-40B4-BE49-F238E27FC236}">
                <a16:creationId xmlns:a16="http://schemas.microsoft.com/office/drawing/2014/main" id="{7E46D9AB-574F-44FF-97CB-A4F2BCC9A9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82C548B-4700-4690-A80F-D34806EB8C95}"/>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3114418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19EA16DA-1C17-4CDA-AFAB-F1FB097F495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D9584804-2990-4F25-AE88-91450E0CB8F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B56353D-3E54-474A-A530-1C98F231FED6}"/>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5" name="Tijdelijke aanduiding voor voettekst 4">
            <a:extLst>
              <a:ext uri="{FF2B5EF4-FFF2-40B4-BE49-F238E27FC236}">
                <a16:creationId xmlns:a16="http://schemas.microsoft.com/office/drawing/2014/main" id="{A4EF8CA0-DF0E-478E-AEBA-FF2B143A37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3669FE8-3966-43DC-98B0-B8C140EA247B}"/>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331556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F75C9-68B6-433B-BDD2-5E57DC516BCD}"/>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13DF294-7912-4CB9-98A3-5E02AB1EA4F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CFA9583-8A58-4EF2-8C28-F5FFCA7F2B33}"/>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5" name="Tijdelijke aanduiding voor voettekst 4">
            <a:extLst>
              <a:ext uri="{FF2B5EF4-FFF2-40B4-BE49-F238E27FC236}">
                <a16:creationId xmlns:a16="http://schemas.microsoft.com/office/drawing/2014/main" id="{C3E57712-6562-4400-8E8E-08B3CDD7E08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CEC245A-734D-4AB4-B6C2-93E9D73490F8}"/>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19531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FEAFB-8253-42D4-B83C-38397DAC6CF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689ABD3-D3E2-4C0C-B8B8-BCFB63C09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0181D12-F714-4C6D-A871-F6380EC25427}"/>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5" name="Tijdelijke aanduiding voor voettekst 4">
            <a:extLst>
              <a:ext uri="{FF2B5EF4-FFF2-40B4-BE49-F238E27FC236}">
                <a16:creationId xmlns:a16="http://schemas.microsoft.com/office/drawing/2014/main" id="{65698DFE-29C8-4D4D-966C-5164C08D521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89F4FB3-6464-415C-A5EE-7B0C64E95F71}"/>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2257527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CA908E-5706-4E0A-80BE-83F61C9D4CE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182FBC0-0028-4BD5-A5A6-6D1C25AC77D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694383B-BE43-45FE-8798-A2E149ACF8C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6172C7F-D3B4-4F68-849F-10D23353299B}"/>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6" name="Tijdelijke aanduiding voor voettekst 5">
            <a:extLst>
              <a:ext uri="{FF2B5EF4-FFF2-40B4-BE49-F238E27FC236}">
                <a16:creationId xmlns:a16="http://schemas.microsoft.com/office/drawing/2014/main" id="{310FA94A-4678-41F3-86A1-81E86A9DFF6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1F68844-D93D-4277-B16E-59C22A068DF3}"/>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41668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EEBC1D-1AC5-44A3-AB3F-A9FAC37CDE3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68E39C8-5698-4820-8269-DB7B19AAC7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4A00A09-6286-453C-9048-4DFA9B3C3D5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900A62C-FD0F-4832-B0A9-BD1580B4AB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F53182B-B776-4A27-9879-AB879959451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A618736-08A7-4E5F-B8FE-BE4A12B7C5FB}"/>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8" name="Tijdelijke aanduiding voor voettekst 7">
            <a:extLst>
              <a:ext uri="{FF2B5EF4-FFF2-40B4-BE49-F238E27FC236}">
                <a16:creationId xmlns:a16="http://schemas.microsoft.com/office/drawing/2014/main" id="{F99054C8-FE0E-4383-B1FF-AC5FABC9950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941DB1A5-2209-4F0C-A22E-21C972AFB680}"/>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234906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FA2A2C-C049-4C11-AE1D-E4E9DE4BE41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48DD929-27E6-497D-9F41-322BF66CB7F4}"/>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4" name="Tijdelijke aanduiding voor voettekst 3">
            <a:extLst>
              <a:ext uri="{FF2B5EF4-FFF2-40B4-BE49-F238E27FC236}">
                <a16:creationId xmlns:a16="http://schemas.microsoft.com/office/drawing/2014/main" id="{F0E8C374-990A-4072-89CA-C617AFBDBD6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7968A0BF-4255-47DC-82DF-7127DF04AB6D}"/>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2350485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B9A981F-7AC9-409E-99F6-42B7EB21BBD9}"/>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3" name="Tijdelijke aanduiding voor voettekst 2">
            <a:extLst>
              <a:ext uri="{FF2B5EF4-FFF2-40B4-BE49-F238E27FC236}">
                <a16:creationId xmlns:a16="http://schemas.microsoft.com/office/drawing/2014/main" id="{28FBA736-F731-46D1-85BC-E6C24C5C169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23B73AC-6435-42EE-9247-6D4B622462F6}"/>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1409553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5E524A-B93B-4073-AC5E-BCA6E290179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98A40C77-CF13-4E6A-AFAA-80F2698FF2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9DB13F92-2259-4975-B569-ADCFD783F0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BA5F32A-8BE3-4BC3-B8C5-53E236B5CB5E}"/>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6" name="Tijdelijke aanduiding voor voettekst 5">
            <a:extLst>
              <a:ext uri="{FF2B5EF4-FFF2-40B4-BE49-F238E27FC236}">
                <a16:creationId xmlns:a16="http://schemas.microsoft.com/office/drawing/2014/main" id="{CF6F410B-7360-47CB-AFD6-7B0E0C16A11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5745CFB-E916-4FB8-8ED9-64805F1FD76C}"/>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425642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E7B22-1A2C-466B-81B7-9CEDCA2603C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BB0F0697-B80E-45C5-848A-06E652B9F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a:extLst>
              <a:ext uri="{FF2B5EF4-FFF2-40B4-BE49-F238E27FC236}">
                <a16:creationId xmlns:a16="http://schemas.microsoft.com/office/drawing/2014/main" id="{CD4CE564-C537-4B5F-AE10-06023A841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D2F6021-12DC-4E13-9F2F-1195075A5AEE}"/>
              </a:ext>
            </a:extLst>
          </p:cNvPr>
          <p:cNvSpPr>
            <a:spLocks noGrp="1"/>
          </p:cNvSpPr>
          <p:nvPr>
            <p:ph type="dt" sz="half" idx="10"/>
          </p:nvPr>
        </p:nvSpPr>
        <p:spPr/>
        <p:txBody>
          <a:bodyPr/>
          <a:lstStyle/>
          <a:p>
            <a:fld id="{0199189C-548B-44C2-9CC5-EAD5B3C87F92}" type="datetimeFigureOut">
              <a:rPr lang="nl-NL" smtClean="0"/>
              <a:t>6-3-2020</a:t>
            </a:fld>
            <a:endParaRPr lang="nl-NL"/>
          </a:p>
        </p:txBody>
      </p:sp>
      <p:sp>
        <p:nvSpPr>
          <p:cNvPr id="6" name="Tijdelijke aanduiding voor voettekst 5">
            <a:extLst>
              <a:ext uri="{FF2B5EF4-FFF2-40B4-BE49-F238E27FC236}">
                <a16:creationId xmlns:a16="http://schemas.microsoft.com/office/drawing/2014/main" id="{0E401A77-D0F2-45DE-B291-DC39D18B62E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EF45E9D-D249-4BC0-8F19-0768BF725D5F}"/>
              </a:ext>
            </a:extLst>
          </p:cNvPr>
          <p:cNvSpPr>
            <a:spLocks noGrp="1"/>
          </p:cNvSpPr>
          <p:nvPr>
            <p:ph type="sldNum" sz="quarter" idx="12"/>
          </p:nvPr>
        </p:nvSpPr>
        <p:spPr/>
        <p:txBody>
          <a:bodyPr/>
          <a:lstStyle/>
          <a:p>
            <a:fld id="{C87ED44F-78FF-41E9-A3C6-D2A74B817B27}" type="slidenum">
              <a:rPr lang="nl-NL" smtClean="0"/>
              <a:t>‹nr.›</a:t>
            </a:fld>
            <a:endParaRPr lang="nl-NL"/>
          </a:p>
        </p:txBody>
      </p:sp>
    </p:spTree>
    <p:extLst>
      <p:ext uri="{BB962C8B-B14F-4D97-AF65-F5344CB8AC3E}">
        <p14:creationId xmlns:p14="http://schemas.microsoft.com/office/powerpoint/2010/main" val="3031835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C56102E-9901-4FAD-89E5-45444C3D56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203BB949-777A-4603-A7E7-38467B23FC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a:extLst>
              <a:ext uri="{FF2B5EF4-FFF2-40B4-BE49-F238E27FC236}">
                <a16:creationId xmlns:a16="http://schemas.microsoft.com/office/drawing/2014/main" id="{22841073-6ACF-4BFB-A841-898C2F2FAB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9189C-548B-44C2-9CC5-EAD5B3C87F92}" type="datetimeFigureOut">
              <a:rPr lang="nl-NL" smtClean="0"/>
              <a:t>6-3-2020</a:t>
            </a:fld>
            <a:endParaRPr lang="nl-NL"/>
          </a:p>
        </p:txBody>
      </p:sp>
      <p:sp>
        <p:nvSpPr>
          <p:cNvPr id="5" name="Tijdelijke aanduiding voor voettekst 4">
            <a:extLst>
              <a:ext uri="{FF2B5EF4-FFF2-40B4-BE49-F238E27FC236}">
                <a16:creationId xmlns:a16="http://schemas.microsoft.com/office/drawing/2014/main" id="{986B7EE4-1485-4A61-AFD7-EAC157FEE7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078A1035-7917-4389-B506-1EE8353F8F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7ED44F-78FF-41E9-A3C6-D2A74B817B27}" type="slidenum">
              <a:rPr lang="nl-NL" smtClean="0"/>
              <a:t>‹nr.›</a:t>
            </a:fld>
            <a:endParaRPr lang="nl-NL"/>
          </a:p>
        </p:txBody>
      </p:sp>
      <p:sp>
        <p:nvSpPr>
          <p:cNvPr id="7" name="Rechthoek 6">
            <a:extLst>
              <a:ext uri="{FF2B5EF4-FFF2-40B4-BE49-F238E27FC236}">
                <a16:creationId xmlns:a16="http://schemas.microsoft.com/office/drawing/2014/main" id="{DE91EB7E-4EDE-4437-9E07-04F4F1870379}"/>
              </a:ext>
            </a:extLst>
          </p:cNvPr>
          <p:cNvSpPr/>
          <p:nvPr userDrawn="1"/>
        </p:nvSpPr>
        <p:spPr>
          <a:xfrm>
            <a:off x="223284" y="191386"/>
            <a:ext cx="1860697" cy="1733107"/>
          </a:xfrm>
          <a:prstGeom prst="rect">
            <a:avLst/>
          </a:prstGeom>
          <a:blipFill>
            <a:blip r:embed="rId1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520A1004-8CE1-4F09-917A-20AA6B16E98A}"/>
              </a:ext>
            </a:extLst>
          </p:cNvPr>
          <p:cNvSpPr/>
          <p:nvPr userDrawn="1"/>
        </p:nvSpPr>
        <p:spPr>
          <a:xfrm>
            <a:off x="10185990" y="191386"/>
            <a:ext cx="1784497" cy="1733107"/>
          </a:xfrm>
          <a:prstGeom prst="rect">
            <a:avLst/>
          </a:prstGeom>
          <a:blipFill>
            <a:blip r:embed="rId1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51002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vak 6">
            <a:extLst>
              <a:ext uri="{FF2B5EF4-FFF2-40B4-BE49-F238E27FC236}">
                <a16:creationId xmlns:a16="http://schemas.microsoft.com/office/drawing/2014/main" id="{56762107-3107-4365-BCCB-0FD3157B96D5}"/>
              </a:ext>
            </a:extLst>
          </p:cNvPr>
          <p:cNvSpPr txBox="1"/>
          <p:nvPr/>
        </p:nvSpPr>
        <p:spPr>
          <a:xfrm>
            <a:off x="2695852" y="5220070"/>
            <a:ext cx="6942338" cy="923330"/>
          </a:xfrm>
          <a:prstGeom prst="rect">
            <a:avLst/>
          </a:prstGeom>
          <a:noFill/>
        </p:spPr>
        <p:txBody>
          <a:bodyPr wrap="square" rtlCol="0">
            <a:spAutoFit/>
          </a:bodyPr>
          <a:lstStyle/>
          <a:p>
            <a:pPr algn="ctr"/>
            <a:r>
              <a:rPr lang="nl-NL" dirty="0"/>
              <a:t>Katapult Werksessie Peerreview</a:t>
            </a:r>
          </a:p>
          <a:p>
            <a:pPr algn="ctr"/>
            <a:r>
              <a:rPr lang="nl-NL" dirty="0"/>
              <a:t> 4 maart 2020, Utrecht</a:t>
            </a:r>
          </a:p>
          <a:p>
            <a:pPr algn="ctr"/>
            <a:r>
              <a:rPr lang="nl-NL" dirty="0"/>
              <a:t>Kees Adriaanse en Alexander Jansen</a:t>
            </a:r>
          </a:p>
        </p:txBody>
      </p:sp>
      <p:sp>
        <p:nvSpPr>
          <p:cNvPr id="9" name="Titel 1">
            <a:extLst>
              <a:ext uri="{FF2B5EF4-FFF2-40B4-BE49-F238E27FC236}">
                <a16:creationId xmlns:a16="http://schemas.microsoft.com/office/drawing/2014/main" id="{99D1C232-20B5-4CA2-B71B-AEEED968FF2E}"/>
              </a:ext>
            </a:extLst>
          </p:cNvPr>
          <p:cNvSpPr txBox="1">
            <a:spLocks/>
          </p:cNvSpPr>
          <p:nvPr/>
        </p:nvSpPr>
        <p:spPr>
          <a:xfrm>
            <a:off x="838200" y="235942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dirty="0"/>
              <a:t>Ervaring Peer review</a:t>
            </a:r>
          </a:p>
        </p:txBody>
      </p:sp>
      <p:sp>
        <p:nvSpPr>
          <p:cNvPr id="10" name="Tijdelijke aanduiding voor inhoud 2">
            <a:extLst>
              <a:ext uri="{FF2B5EF4-FFF2-40B4-BE49-F238E27FC236}">
                <a16:creationId xmlns:a16="http://schemas.microsoft.com/office/drawing/2014/main" id="{B28E07AB-F652-4E49-8B2D-BADFF5C393D4}"/>
              </a:ext>
            </a:extLst>
          </p:cNvPr>
          <p:cNvSpPr txBox="1">
            <a:spLocks/>
          </p:cNvSpPr>
          <p:nvPr/>
        </p:nvSpPr>
        <p:spPr>
          <a:xfrm>
            <a:off x="838200" y="3429000"/>
            <a:ext cx="10515600" cy="15789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dirty="0"/>
              <a:t>Centre of Expertise HTSM Fontys</a:t>
            </a:r>
          </a:p>
          <a:p>
            <a:endParaRPr lang="nl-NL" dirty="0"/>
          </a:p>
          <a:p>
            <a:r>
              <a:rPr lang="nl-NL" dirty="0"/>
              <a:t>Centre of Expertise HTSM Windesheim - Saxion</a:t>
            </a:r>
          </a:p>
        </p:txBody>
      </p:sp>
    </p:spTree>
    <p:extLst>
      <p:ext uri="{BB962C8B-B14F-4D97-AF65-F5344CB8AC3E}">
        <p14:creationId xmlns:p14="http://schemas.microsoft.com/office/powerpoint/2010/main" val="1457999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FA4073D0-8AE8-4E2A-8128-2989EA0594EA}"/>
              </a:ext>
            </a:extLst>
          </p:cNvPr>
          <p:cNvSpPr>
            <a:spLocks noGrp="1"/>
          </p:cNvSpPr>
          <p:nvPr>
            <p:ph type="title"/>
          </p:nvPr>
        </p:nvSpPr>
        <p:spPr>
          <a:xfrm>
            <a:off x="2247725" y="1586961"/>
            <a:ext cx="8229600" cy="1143000"/>
          </a:xfrm>
        </p:spPr>
        <p:txBody>
          <a:bodyPr>
            <a:normAutofit fontScale="90000"/>
          </a:bodyPr>
          <a:lstStyle/>
          <a:p>
            <a:r>
              <a:rPr lang="en-GB" dirty="0"/>
              <a:t>PPS </a:t>
            </a:r>
            <a:r>
              <a:rPr lang="en-GB" dirty="0" err="1"/>
              <a:t>ontwikkelframework</a:t>
            </a:r>
            <a:r>
              <a:rPr lang="en-GB" dirty="0"/>
              <a:t>/</a:t>
            </a:r>
            <a:r>
              <a:rPr lang="en-GB" dirty="0" err="1"/>
              <a:t>groei</a:t>
            </a:r>
            <a:r>
              <a:rPr lang="en-GB" dirty="0"/>
              <a:t> model</a:t>
            </a:r>
          </a:p>
        </p:txBody>
      </p:sp>
      <p:sp>
        <p:nvSpPr>
          <p:cNvPr id="10" name="Tijdelijke aanduiding voor inhoud 9">
            <a:extLst>
              <a:ext uri="{FF2B5EF4-FFF2-40B4-BE49-F238E27FC236}">
                <a16:creationId xmlns:a16="http://schemas.microsoft.com/office/drawing/2014/main" id="{F02E2875-75E7-4E11-9925-6B9A9E5129C6}"/>
              </a:ext>
            </a:extLst>
          </p:cNvPr>
          <p:cNvSpPr>
            <a:spLocks noGrp="1"/>
          </p:cNvSpPr>
          <p:nvPr>
            <p:ph idx="1"/>
          </p:nvPr>
        </p:nvSpPr>
        <p:spPr>
          <a:xfrm>
            <a:off x="2252041" y="2747056"/>
            <a:ext cx="2781983" cy="1041160"/>
          </a:xfrm>
          <a:solidFill>
            <a:schemeClr val="bg1"/>
          </a:solidFill>
        </p:spPr>
        <p:txBody>
          <a:bodyPr anchor="ctr">
            <a:normAutofit/>
          </a:bodyPr>
          <a:lstStyle/>
          <a:p>
            <a:pPr marL="0" indent="0" algn="ctr">
              <a:lnSpc>
                <a:spcPct val="97000"/>
              </a:lnSpc>
              <a:spcBef>
                <a:spcPts val="750"/>
              </a:spcBef>
              <a:buNone/>
            </a:pPr>
            <a:r>
              <a:rPr lang="nl-NL" sz="1650" b="1" dirty="0"/>
              <a:t>5 ontwikkelfasen beschreven aan de hand van 4 dimensies elk bestaat uit 4 criteria</a:t>
            </a:r>
          </a:p>
        </p:txBody>
      </p:sp>
      <p:pic>
        <p:nvPicPr>
          <p:cNvPr id="3" name="Afbeelding 2">
            <a:extLst>
              <a:ext uri="{FF2B5EF4-FFF2-40B4-BE49-F238E27FC236}">
                <a16:creationId xmlns:a16="http://schemas.microsoft.com/office/drawing/2014/main" id="{73E131C8-7194-4CE1-977D-948A18489FB5}"/>
              </a:ext>
            </a:extLst>
          </p:cNvPr>
          <p:cNvPicPr>
            <a:picLocks noChangeAspect="1"/>
          </p:cNvPicPr>
          <p:nvPr/>
        </p:nvPicPr>
        <p:blipFill>
          <a:blip r:embed="rId2"/>
          <a:stretch>
            <a:fillRect/>
          </a:stretch>
        </p:blipFill>
        <p:spPr>
          <a:xfrm>
            <a:off x="5317036" y="4361874"/>
            <a:ext cx="5358023" cy="1835045"/>
          </a:xfrm>
          <a:prstGeom prst="rect">
            <a:avLst/>
          </a:prstGeom>
        </p:spPr>
      </p:pic>
      <p:pic>
        <p:nvPicPr>
          <p:cNvPr id="31" name="Afbeelding 30">
            <a:extLst>
              <a:ext uri="{FF2B5EF4-FFF2-40B4-BE49-F238E27FC236}">
                <a16:creationId xmlns:a16="http://schemas.microsoft.com/office/drawing/2014/main" id="{02BC08D5-E595-48EB-9671-AF32A76FA91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63157" y="2414399"/>
            <a:ext cx="5198736" cy="2647368"/>
          </a:xfrm>
          <a:prstGeom prst="rect">
            <a:avLst/>
          </a:prstGeom>
        </p:spPr>
      </p:pic>
    </p:spTree>
    <p:extLst>
      <p:ext uri="{BB962C8B-B14F-4D97-AF65-F5344CB8AC3E}">
        <p14:creationId xmlns:p14="http://schemas.microsoft.com/office/powerpoint/2010/main" val="326597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3" name="Titel 62">
            <a:extLst>
              <a:ext uri="{FF2B5EF4-FFF2-40B4-BE49-F238E27FC236}">
                <a16:creationId xmlns:a16="http://schemas.microsoft.com/office/drawing/2014/main" id="{C81EB0CC-5074-4D9A-85EF-7573B024874B}"/>
              </a:ext>
            </a:extLst>
          </p:cNvPr>
          <p:cNvSpPr>
            <a:spLocks noGrp="1"/>
          </p:cNvSpPr>
          <p:nvPr>
            <p:ph type="title"/>
          </p:nvPr>
        </p:nvSpPr>
        <p:spPr>
          <a:xfrm>
            <a:off x="3533554" y="1434823"/>
            <a:ext cx="10515600" cy="1325563"/>
          </a:xfrm>
        </p:spPr>
        <p:txBody>
          <a:bodyPr/>
          <a:lstStyle/>
          <a:p>
            <a:r>
              <a:rPr lang="en-GB" dirty="0"/>
              <a:t>Framework Peer Review</a:t>
            </a:r>
          </a:p>
        </p:txBody>
      </p:sp>
      <p:sp>
        <p:nvSpPr>
          <p:cNvPr id="3" name="Tijdelijke aanduiding voor dianummer 2">
            <a:extLst>
              <a:ext uri="{FF2B5EF4-FFF2-40B4-BE49-F238E27FC236}">
                <a16:creationId xmlns:a16="http://schemas.microsoft.com/office/drawing/2014/main" id="{FDC0306D-A687-47D9-BBEC-54AD39DBC7BE}"/>
              </a:ext>
            </a:extLst>
          </p:cNvPr>
          <p:cNvSpPr>
            <a:spLocks noGrp="1"/>
          </p:cNvSpPr>
          <p:nvPr>
            <p:ph type="sldNum" sz="quarter" idx="12"/>
          </p:nvPr>
        </p:nvSpPr>
        <p:spPr>
          <a:xfrm>
            <a:off x="8791354" y="7217588"/>
            <a:ext cx="2743200" cy="365125"/>
          </a:xfrm>
        </p:spPr>
        <p:txBody>
          <a:bodyPr/>
          <a:lstStyle/>
          <a:p>
            <a:fld id="{4BF50216-8CF6-4915-8B9F-4B25573A4904}" type="slidenum">
              <a:rPr lang="nl-NL" smtClean="0"/>
              <a:t>11</a:t>
            </a:fld>
            <a:endParaRPr lang="nl-NL"/>
          </a:p>
        </p:txBody>
      </p:sp>
      <p:pic>
        <p:nvPicPr>
          <p:cNvPr id="43" name="Afbeelding 42">
            <a:extLst>
              <a:ext uri="{FF2B5EF4-FFF2-40B4-BE49-F238E27FC236}">
                <a16:creationId xmlns:a16="http://schemas.microsoft.com/office/drawing/2014/main" id="{7234DA99-20C2-4F86-913F-EABF956267B9}"/>
              </a:ext>
            </a:extLst>
          </p:cNvPr>
          <p:cNvPicPr>
            <a:picLocks noChangeAspect="1"/>
          </p:cNvPicPr>
          <p:nvPr/>
        </p:nvPicPr>
        <p:blipFill>
          <a:blip r:embed="rId2"/>
          <a:stretch>
            <a:fillRect/>
          </a:stretch>
        </p:blipFill>
        <p:spPr>
          <a:xfrm>
            <a:off x="1594979" y="2868949"/>
            <a:ext cx="9218732" cy="3157282"/>
          </a:xfrm>
          <a:prstGeom prst="rect">
            <a:avLst/>
          </a:prstGeom>
        </p:spPr>
      </p:pic>
    </p:spTree>
    <p:extLst>
      <p:ext uri="{BB962C8B-B14F-4D97-AF65-F5344CB8AC3E}">
        <p14:creationId xmlns:p14="http://schemas.microsoft.com/office/powerpoint/2010/main" val="3650172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voettekst 2">
            <a:extLst>
              <a:ext uri="{FF2B5EF4-FFF2-40B4-BE49-F238E27FC236}">
                <a16:creationId xmlns:a16="http://schemas.microsoft.com/office/drawing/2014/main" id="{2622166A-897C-4F61-819C-FBBC6D94B5D7}"/>
              </a:ext>
            </a:extLst>
          </p:cNvPr>
          <p:cNvSpPr>
            <a:spLocks noGrp="1"/>
          </p:cNvSpPr>
          <p:nvPr>
            <p:ph type="ftr" sz="quarter" idx="11"/>
          </p:nvPr>
        </p:nvSpPr>
        <p:spPr/>
        <p:txBody>
          <a:bodyPr/>
          <a:lstStyle/>
          <a:p>
            <a:r>
              <a:rPr lang="nl-NL"/>
              <a:t>© The Innovation Family</a:t>
            </a:r>
          </a:p>
        </p:txBody>
      </p:sp>
      <p:sp>
        <p:nvSpPr>
          <p:cNvPr id="4" name="Tijdelijke aanduiding voor dianummer 3">
            <a:extLst>
              <a:ext uri="{FF2B5EF4-FFF2-40B4-BE49-F238E27FC236}">
                <a16:creationId xmlns:a16="http://schemas.microsoft.com/office/drawing/2014/main" id="{CEB4F13A-9B81-42C5-9BCA-5981B80EC66E}"/>
              </a:ext>
            </a:extLst>
          </p:cNvPr>
          <p:cNvSpPr>
            <a:spLocks noGrp="1"/>
          </p:cNvSpPr>
          <p:nvPr>
            <p:ph type="sldNum" sz="quarter" idx="12"/>
          </p:nvPr>
        </p:nvSpPr>
        <p:spPr/>
        <p:txBody>
          <a:bodyPr/>
          <a:lstStyle/>
          <a:p>
            <a:fld id="{4BF50216-8CF6-4915-8B9F-4B25573A4904}" type="slidenum">
              <a:rPr lang="nl-NL" smtClean="0"/>
              <a:t>12</a:t>
            </a:fld>
            <a:endParaRPr lang="nl-NL"/>
          </a:p>
        </p:txBody>
      </p:sp>
      <p:graphicFrame>
        <p:nvGraphicFramePr>
          <p:cNvPr id="5" name="Tabel 4">
            <a:extLst>
              <a:ext uri="{FF2B5EF4-FFF2-40B4-BE49-F238E27FC236}">
                <a16:creationId xmlns:a16="http://schemas.microsoft.com/office/drawing/2014/main" id="{9DE1087A-4FCA-4518-B68F-95336ABCB983}"/>
              </a:ext>
            </a:extLst>
          </p:cNvPr>
          <p:cNvGraphicFramePr>
            <a:graphicFrameLocks noGrp="1"/>
          </p:cNvGraphicFramePr>
          <p:nvPr>
            <p:extLst>
              <p:ext uri="{D42A27DB-BD31-4B8C-83A1-F6EECF244321}">
                <p14:modId xmlns:p14="http://schemas.microsoft.com/office/powerpoint/2010/main" val="4140747310"/>
              </p:ext>
            </p:extLst>
          </p:nvPr>
        </p:nvGraphicFramePr>
        <p:xfrm>
          <a:off x="234869" y="136525"/>
          <a:ext cx="11879023" cy="6732269"/>
        </p:xfrm>
        <a:graphic>
          <a:graphicData uri="http://schemas.openxmlformats.org/drawingml/2006/table">
            <a:tbl>
              <a:tblPr>
                <a:tableStyleId>{5C22544A-7EE6-4342-B048-85BDC9FD1C3A}</a:tableStyleId>
              </a:tblPr>
              <a:tblGrid>
                <a:gridCol w="1680377">
                  <a:extLst>
                    <a:ext uri="{9D8B030D-6E8A-4147-A177-3AD203B41FA5}">
                      <a16:colId xmlns:a16="http://schemas.microsoft.com/office/drawing/2014/main" val="225311327"/>
                    </a:ext>
                  </a:extLst>
                </a:gridCol>
                <a:gridCol w="10198646">
                  <a:extLst>
                    <a:ext uri="{9D8B030D-6E8A-4147-A177-3AD203B41FA5}">
                      <a16:colId xmlns:a16="http://schemas.microsoft.com/office/drawing/2014/main" val="1609694666"/>
                    </a:ext>
                  </a:extLst>
                </a:gridCol>
              </a:tblGrid>
              <a:tr h="1390979">
                <a:tc>
                  <a:txBody>
                    <a:bodyPr/>
                    <a:lstStyle/>
                    <a:p>
                      <a:pPr algn="ctr"/>
                      <a:r>
                        <a:rPr lang="en-GB" sz="1700" b="1" dirty="0">
                          <a:solidFill>
                            <a:schemeClr val="bg1"/>
                          </a:solidFill>
                        </a:rPr>
                        <a:t>NIVEAU 1</a:t>
                      </a:r>
                    </a:p>
                  </a:txBody>
                  <a:tcPr marL="96749" marR="96749" marT="48374" marB="48374"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0064"/>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400" dirty="0">
                          <a:solidFill>
                            <a:schemeClr val="accent2"/>
                          </a:solidFill>
                        </a:rPr>
                        <a:t>De PPS met zijn </a:t>
                      </a:r>
                      <a:r>
                        <a:rPr lang="nl-NL" sz="1400" dirty="0">
                          <a:solidFill>
                            <a:schemeClr val="tx1"/>
                          </a:solidFill>
                        </a:rPr>
                        <a:t>ecosysteem stelt zijn eerst business plan op </a:t>
                      </a:r>
                      <a:r>
                        <a:rPr lang="nl-NL" sz="1400" dirty="0">
                          <a:solidFill>
                            <a:schemeClr val="accent2"/>
                          </a:solidFill>
                        </a:rPr>
                        <a:t>waarin de WHY van de PPS beschreven wordt. De PSS weet hoe het zich wil onderscheiden van andere (uniekheid) en heeft duidelijk omlijnde ideeën over, het aanbod aan de eerste doelgroepen, het te hanteren businessmodel en de positionering en profilering in de markt. Een ondernemende programma manager en kernteam zijn aangesteld en potentiële partners zijn geïdentificeerd (ecosysteem). Er is een plan van aanpak, waarin de activiteiten van de volgende niveau in detail zijn uitgewerkt, inclusief de daarvoor benodigde middelen (mensen, tijd en geld) en infrastructuur.</a:t>
                      </a:r>
                      <a:endParaRPr lang="en-GB" sz="1400" dirty="0">
                        <a:solidFill>
                          <a:schemeClr val="accent2"/>
                        </a:solidFill>
                      </a:endParaRPr>
                    </a:p>
                    <a:p>
                      <a:endParaRPr lang="en-GB" sz="1400" dirty="0">
                        <a:solidFill>
                          <a:schemeClr val="accent2"/>
                        </a:solidFill>
                      </a:endParaRPr>
                    </a:p>
                  </a:txBody>
                  <a:tcPr marL="96749" marR="96749" marT="48374" marB="48374" anchor="ctr">
                    <a:lnL w="12700" cmpd="sng">
                      <a:noFill/>
                    </a:lnL>
                    <a:lnR w="12700" cmpd="sng">
                      <a:noFill/>
                    </a:lnR>
                    <a:lnT w="12700" cmpd="sng">
                      <a:noFill/>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08565498"/>
                  </a:ext>
                </a:extLst>
              </a:tr>
              <a:tr h="1390979">
                <a:tc>
                  <a:txBody>
                    <a:bodyPr/>
                    <a:lstStyle/>
                    <a:p>
                      <a:pPr algn="ctr"/>
                      <a:r>
                        <a:rPr lang="en-GB" sz="1700" b="1" dirty="0">
                          <a:solidFill>
                            <a:schemeClr val="bg1"/>
                          </a:solidFill>
                        </a:rPr>
                        <a:t>NIVEAU 2</a:t>
                      </a: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0064"/>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400" dirty="0">
                          <a:solidFill>
                            <a:schemeClr val="accent2"/>
                          </a:solidFill>
                        </a:rPr>
                        <a:t>De aannames in het business plan zijn getest en gevalideerd aan de hand van interacties met de beoogde doelgroepen en partners. De eerste ‘klanten’ en ‘partners’ hebben zich gecommitteerd om samen met de PPS de eerste producten en diensten te testen. Er is niet alleen een minimum </a:t>
                      </a:r>
                      <a:r>
                        <a:rPr lang="nl-NL" sz="1400" dirty="0" err="1">
                          <a:solidFill>
                            <a:schemeClr val="accent2"/>
                          </a:solidFill>
                        </a:rPr>
                        <a:t>viable</a:t>
                      </a:r>
                      <a:r>
                        <a:rPr lang="nl-NL" sz="1400" dirty="0">
                          <a:solidFill>
                            <a:schemeClr val="accent2"/>
                          </a:solidFill>
                        </a:rPr>
                        <a:t> propositie maar er is ook een minimum </a:t>
                      </a:r>
                      <a:r>
                        <a:rPr lang="nl-NL" sz="1400" dirty="0" err="1">
                          <a:solidFill>
                            <a:schemeClr val="accent2"/>
                          </a:solidFill>
                        </a:rPr>
                        <a:t>viable</a:t>
                      </a:r>
                      <a:r>
                        <a:rPr lang="nl-NL" sz="1400" dirty="0">
                          <a:solidFill>
                            <a:schemeClr val="accent2"/>
                          </a:solidFill>
                        </a:rPr>
                        <a:t> ecosysteem gevormd. De pilots om het bestaansrecht van de PPS te valideren in de markt, kunnen van start gaan. Het kernteam en de organisatie staat klaar. Er is commitment voor de benodigde middelen en infrastructuur en financiële investeringen.</a:t>
                      </a:r>
                      <a:endParaRPr lang="en-GB" sz="1400" dirty="0">
                        <a:solidFill>
                          <a:schemeClr val="accent2"/>
                        </a:solidFill>
                      </a:endParaRPr>
                    </a:p>
                    <a:p>
                      <a:endParaRPr lang="en-GB" sz="1400" dirty="0">
                        <a:solidFill>
                          <a:schemeClr val="accent2"/>
                        </a:solidFill>
                      </a:endParaRP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8285269"/>
                  </a:ext>
                </a:extLst>
              </a:tr>
              <a:tr h="1279666">
                <a:tc>
                  <a:txBody>
                    <a:bodyPr/>
                    <a:lstStyle/>
                    <a:p>
                      <a:pPr algn="ctr"/>
                      <a:r>
                        <a:rPr lang="en-GB" sz="1700" b="1" dirty="0">
                          <a:solidFill>
                            <a:schemeClr val="bg1"/>
                          </a:solidFill>
                        </a:rPr>
                        <a:t>NIVEAU 3</a:t>
                      </a: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0064"/>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400" dirty="0">
                          <a:solidFill>
                            <a:schemeClr val="accent2"/>
                          </a:solidFill>
                        </a:rPr>
                        <a:t>De eerste pilots hebben de uniekheid en de toegevoegde waarde van de PPS gevalideerd. De PPS wordt (h)erkend in de markt en heeft zich een positie verworven in het ecosysteem. Er zijn aanvullende producten en diensten gedefinieerd en een volgende groep klanten en partners hebben zich gemeld. Er zijn duidelijk omlijnde plannen voor het opschalen van de PPS. De organisatie en de partners (ecosysteem) dat  daarvoor nodig is, is ongelijnd. Kortom de PPS is klaar om te schalen.</a:t>
                      </a:r>
                      <a:endParaRPr lang="en-GB" sz="1400" dirty="0">
                        <a:solidFill>
                          <a:schemeClr val="accent2"/>
                        </a:solidFill>
                      </a:endParaRPr>
                    </a:p>
                    <a:p>
                      <a:endParaRPr lang="en-GB" sz="1400" dirty="0">
                        <a:solidFill>
                          <a:schemeClr val="accent2"/>
                        </a:solidFill>
                      </a:endParaRP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37532338"/>
                  </a:ext>
                </a:extLst>
              </a:tr>
              <a:tr h="1279666">
                <a:tc>
                  <a:txBody>
                    <a:bodyPr/>
                    <a:lstStyle/>
                    <a:p>
                      <a:pPr algn="ctr"/>
                      <a:r>
                        <a:rPr lang="en-GB" sz="1700" b="1" dirty="0">
                          <a:solidFill>
                            <a:schemeClr val="bg1"/>
                          </a:solidFill>
                        </a:rPr>
                        <a:t>NIVEAU 4</a:t>
                      </a: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0064"/>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400" dirty="0">
                          <a:solidFill>
                            <a:schemeClr val="accent2"/>
                          </a:solidFill>
                        </a:rPr>
                        <a:t>De PPS is niet meer weg te denken en is onderdeel van een steeds groter wordend ecosysteem. De PPS is opgeschaald en biedt een breed pakket aan producten en diensten aan op het gebied van onderwijs, praktijkgericht onderzoek en innovatie van de beroepspraktijk, die elkaar onderling versterken. De organisatie is uitgegroeid tot een professionele organisatie met de vereiste kennis en ervaring en heeft diverse bedrijfsmatige processen ingericht om de kwaliteit en continuïteit van de organisatie te kunnen garanderen.</a:t>
                      </a:r>
                      <a:endParaRPr lang="en-GB" sz="1400" dirty="0">
                        <a:solidFill>
                          <a:schemeClr val="accent2"/>
                        </a:solidFill>
                      </a:endParaRPr>
                    </a:p>
                    <a:p>
                      <a:endParaRPr lang="en-GB" sz="1400" dirty="0">
                        <a:solidFill>
                          <a:schemeClr val="accent2"/>
                        </a:solidFill>
                      </a:endParaRP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114583"/>
                  </a:ext>
                </a:extLst>
              </a:tr>
              <a:tr h="1390979">
                <a:tc>
                  <a:txBody>
                    <a:bodyPr/>
                    <a:lstStyle/>
                    <a:p>
                      <a:pPr algn="ctr"/>
                      <a:r>
                        <a:rPr lang="en-GB" sz="1700" b="1" dirty="0">
                          <a:solidFill>
                            <a:schemeClr val="bg1"/>
                          </a:solidFill>
                        </a:rPr>
                        <a:t>NIVEAU 5</a:t>
                      </a: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E50064"/>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nl-NL" sz="1400" dirty="0">
                          <a:solidFill>
                            <a:schemeClr val="accent2"/>
                          </a:solidFill>
                        </a:rPr>
                        <a:t>De PPS met het daarbij behorende ecosysteem is een benchmark voor andere PPS-en en is een trendsetter. DE PPS weet zich steeds te vernieuwen en </a:t>
                      </a:r>
                      <a:r>
                        <a:rPr lang="nl-NL" sz="1400" dirty="0">
                          <a:solidFill>
                            <a:schemeClr val="tx1"/>
                          </a:solidFill>
                        </a:rPr>
                        <a:t>speelt pro-actief en adequaat in op kansen en bedreigingen uit de markt</a:t>
                      </a:r>
                      <a:r>
                        <a:rPr lang="nl-NL" sz="1400" dirty="0">
                          <a:solidFill>
                            <a:schemeClr val="accent2"/>
                          </a:solidFill>
                        </a:rPr>
                        <a:t>. De PPS is zelfvoorzienend en heeft ook voldoende middelen om samen met partners nieuwe initiatieven te ontwikkelen en tot een succes te maken. </a:t>
                      </a:r>
                      <a:r>
                        <a:rPr lang="nl-NL" sz="1400" dirty="0">
                          <a:solidFill>
                            <a:schemeClr val="tx1"/>
                          </a:solidFill>
                        </a:rPr>
                        <a:t>De zelflerende organisatie </a:t>
                      </a:r>
                      <a:r>
                        <a:rPr lang="nl-NL" sz="1400" dirty="0">
                          <a:solidFill>
                            <a:schemeClr val="accent2"/>
                          </a:solidFill>
                        </a:rPr>
                        <a:t>is effectief en efficiënt</a:t>
                      </a:r>
                      <a:r>
                        <a:rPr lang="nl-NL" sz="1400" dirty="0">
                          <a:solidFill>
                            <a:schemeClr val="tx1"/>
                          </a:solidFill>
                        </a:rPr>
                        <a:t>. De PPS is de spil van een groot ecosysteem en weet </a:t>
                      </a:r>
                      <a:r>
                        <a:rPr lang="nl-NL" sz="1400" dirty="0">
                          <a:solidFill>
                            <a:schemeClr val="accent2"/>
                          </a:solidFill>
                        </a:rPr>
                        <a:t>als geen ander bruggen te slaan en synergiën te creëren tussen praktijkgericht onderzoek, onderwijs (van PO tot WO) en de beroepspraktijk.</a:t>
                      </a:r>
                      <a:endParaRPr lang="en-GB" sz="1400" dirty="0">
                        <a:solidFill>
                          <a:schemeClr val="accent2"/>
                        </a:solidFill>
                      </a:endParaRPr>
                    </a:p>
                    <a:p>
                      <a:endParaRPr lang="en-GB" sz="1400" dirty="0">
                        <a:solidFill>
                          <a:schemeClr val="accent2"/>
                        </a:solidFill>
                      </a:endParaRPr>
                    </a:p>
                  </a:txBody>
                  <a:tcPr marL="96749" marR="96749" marT="48374" marB="48374" anchor="ctr">
                    <a:lnL w="12700" cmpd="sng">
                      <a:noFill/>
                    </a:lnL>
                    <a:lnR w="12700" cmpd="sng">
                      <a:noFill/>
                    </a:lnR>
                    <a:lnT w="381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51054234"/>
                  </a:ext>
                </a:extLst>
              </a:tr>
            </a:tbl>
          </a:graphicData>
        </a:graphic>
      </p:graphicFrame>
    </p:spTree>
    <p:extLst>
      <p:ext uri="{BB962C8B-B14F-4D97-AF65-F5344CB8AC3E}">
        <p14:creationId xmlns:p14="http://schemas.microsoft.com/office/powerpoint/2010/main" val="1379205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0E1C2B06-C068-4AC4-9A2D-568CC5E36A68}"/>
              </a:ext>
            </a:extLst>
          </p:cNvPr>
          <p:cNvSpPr txBox="1"/>
          <p:nvPr/>
        </p:nvSpPr>
        <p:spPr>
          <a:xfrm>
            <a:off x="1843597" y="1846556"/>
            <a:ext cx="8540319" cy="4062651"/>
          </a:xfrm>
          <a:prstGeom prst="rect">
            <a:avLst/>
          </a:prstGeom>
          <a:noFill/>
        </p:spPr>
        <p:txBody>
          <a:bodyPr wrap="square" rtlCol="0">
            <a:spAutoFit/>
          </a:bodyPr>
          <a:lstStyle/>
          <a:p>
            <a:r>
              <a:rPr lang="nl-NL" sz="2400" dirty="0">
                <a:solidFill>
                  <a:schemeClr val="accent2"/>
                </a:solidFill>
              </a:rPr>
              <a:t>De PPS met zijn </a:t>
            </a:r>
            <a:r>
              <a:rPr lang="nl-NL" sz="2400" dirty="0"/>
              <a:t>ecosysteem stelt zijn eerst business plan op </a:t>
            </a:r>
            <a:r>
              <a:rPr lang="nl-NL" sz="2400" dirty="0">
                <a:solidFill>
                  <a:schemeClr val="accent2"/>
                </a:solidFill>
              </a:rPr>
              <a:t>waarin de WHY van de PPS beschreven wordt. De PSS weet hoe het zich wil onderscheiden van andere (uniekheid) en heeft duidelijk </a:t>
            </a:r>
            <a:r>
              <a:rPr lang="nl-NL" sz="2400" dirty="0"/>
              <a:t>omlijnde ideeën </a:t>
            </a:r>
            <a:r>
              <a:rPr lang="nl-NL" sz="2400" dirty="0">
                <a:solidFill>
                  <a:schemeClr val="accent2"/>
                </a:solidFill>
              </a:rPr>
              <a:t>over, het aanbod </a:t>
            </a:r>
            <a:r>
              <a:rPr lang="nl-NL" sz="2400" dirty="0"/>
              <a:t>aan de eerste doelgroepen</a:t>
            </a:r>
            <a:r>
              <a:rPr lang="nl-NL" sz="2400" dirty="0">
                <a:solidFill>
                  <a:schemeClr val="accent2"/>
                </a:solidFill>
              </a:rPr>
              <a:t>, het te hanteren businessmodel en de positionering en profilering in de markt. Een </a:t>
            </a:r>
            <a:r>
              <a:rPr lang="nl-NL" sz="2400" dirty="0"/>
              <a:t>ondernemende programma </a:t>
            </a:r>
            <a:r>
              <a:rPr lang="nl-NL" sz="2400" dirty="0">
                <a:solidFill>
                  <a:schemeClr val="accent2"/>
                </a:solidFill>
              </a:rPr>
              <a:t>manager en kernteam zijn aangesteld en </a:t>
            </a:r>
            <a:r>
              <a:rPr lang="nl-NL" sz="2400" dirty="0"/>
              <a:t>potentiële partners zijn geïdentificeerd </a:t>
            </a:r>
            <a:r>
              <a:rPr lang="nl-NL" sz="2400" dirty="0">
                <a:solidFill>
                  <a:schemeClr val="accent2"/>
                </a:solidFill>
              </a:rPr>
              <a:t>(ecosysteem). </a:t>
            </a:r>
            <a:r>
              <a:rPr lang="nl-NL" sz="2400" dirty="0"/>
              <a:t>Er is een plan van aanpak</a:t>
            </a:r>
            <a:r>
              <a:rPr lang="nl-NL" sz="2400" dirty="0">
                <a:solidFill>
                  <a:schemeClr val="accent2"/>
                </a:solidFill>
              </a:rPr>
              <a:t>, waarin de activiteiten van de volgende niveau in detail zijn uitgewerkt, inclusief de daarvoor </a:t>
            </a:r>
            <a:r>
              <a:rPr lang="nl-NL" sz="2400" dirty="0"/>
              <a:t>benodigde middelen (mensen, tijd en geld) </a:t>
            </a:r>
            <a:r>
              <a:rPr lang="nl-NL" sz="2400" dirty="0">
                <a:solidFill>
                  <a:schemeClr val="accent2"/>
                </a:solidFill>
              </a:rPr>
              <a:t>en infrastructuur.</a:t>
            </a:r>
            <a:endParaRPr lang="en-GB" sz="2400" dirty="0">
              <a:solidFill>
                <a:schemeClr val="accent2"/>
              </a:solidFill>
            </a:endParaRPr>
          </a:p>
          <a:p>
            <a:endParaRPr lang="nl-NL" dirty="0"/>
          </a:p>
        </p:txBody>
      </p:sp>
      <p:sp>
        <p:nvSpPr>
          <p:cNvPr id="3" name="Tekstvak 2">
            <a:extLst>
              <a:ext uri="{FF2B5EF4-FFF2-40B4-BE49-F238E27FC236}">
                <a16:creationId xmlns:a16="http://schemas.microsoft.com/office/drawing/2014/main" id="{60B12E89-5223-41D3-B0C1-4009B6FFB04F}"/>
              </a:ext>
            </a:extLst>
          </p:cNvPr>
          <p:cNvSpPr txBox="1"/>
          <p:nvPr/>
        </p:nvSpPr>
        <p:spPr>
          <a:xfrm>
            <a:off x="1843597" y="619685"/>
            <a:ext cx="5850385" cy="830997"/>
          </a:xfrm>
          <a:prstGeom prst="rect">
            <a:avLst/>
          </a:prstGeom>
          <a:noFill/>
        </p:spPr>
        <p:txBody>
          <a:bodyPr wrap="square" rtlCol="0">
            <a:spAutoFit/>
          </a:bodyPr>
          <a:lstStyle/>
          <a:p>
            <a:r>
              <a:rPr lang="nl-NL" sz="4800" dirty="0"/>
              <a:t>Niveau 1</a:t>
            </a:r>
          </a:p>
        </p:txBody>
      </p:sp>
    </p:spTree>
    <p:extLst>
      <p:ext uri="{BB962C8B-B14F-4D97-AF65-F5344CB8AC3E}">
        <p14:creationId xmlns:p14="http://schemas.microsoft.com/office/powerpoint/2010/main" val="196805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5EEEAD3-6799-4859-ADA8-DFDB83BC47E9}"/>
              </a:ext>
            </a:extLst>
          </p:cNvPr>
          <p:cNvSpPr txBox="1"/>
          <p:nvPr/>
        </p:nvSpPr>
        <p:spPr>
          <a:xfrm>
            <a:off x="2056661" y="1748902"/>
            <a:ext cx="8309499" cy="4062651"/>
          </a:xfrm>
          <a:prstGeom prst="rect">
            <a:avLst/>
          </a:prstGeom>
          <a:noFill/>
        </p:spPr>
        <p:txBody>
          <a:bodyPr wrap="square" rtlCol="0">
            <a:spAutoFit/>
          </a:bodyPr>
          <a:lstStyle/>
          <a:p>
            <a:r>
              <a:rPr lang="nl-NL" sz="2400" dirty="0">
                <a:solidFill>
                  <a:schemeClr val="accent2"/>
                </a:solidFill>
              </a:rPr>
              <a:t>De PPS met het daarbij behorende ecosysteem is een benchmark voor andere PPS-en en is een trendsetter. DE PPS weet zich steeds te vernieuwen en </a:t>
            </a:r>
            <a:r>
              <a:rPr lang="nl-NL" sz="2400" dirty="0"/>
              <a:t>speelt </a:t>
            </a:r>
            <a:r>
              <a:rPr lang="nl-NL" sz="2400" dirty="0" err="1"/>
              <a:t>pro-actief</a:t>
            </a:r>
            <a:r>
              <a:rPr lang="nl-NL" sz="2400" dirty="0"/>
              <a:t> en adequaat in op kansen en bedreigingen uit de markt</a:t>
            </a:r>
            <a:r>
              <a:rPr lang="nl-NL" sz="2400" dirty="0">
                <a:solidFill>
                  <a:schemeClr val="accent2"/>
                </a:solidFill>
              </a:rPr>
              <a:t>. De PPS is zelfvoorzienend en heeft ook voldoende middelen om samen met partners nieuwe initiatieven te ontwikkelen en tot een succes te maken. </a:t>
            </a:r>
            <a:r>
              <a:rPr lang="nl-NL" sz="2400" dirty="0"/>
              <a:t>De zelflerende organisatie </a:t>
            </a:r>
            <a:r>
              <a:rPr lang="nl-NL" sz="2400" dirty="0">
                <a:solidFill>
                  <a:schemeClr val="accent2"/>
                </a:solidFill>
              </a:rPr>
              <a:t>is effectief en efficiënt</a:t>
            </a:r>
            <a:r>
              <a:rPr lang="nl-NL" sz="2400" dirty="0"/>
              <a:t>. De PPS is de spil van een groot ecosysteem en weet </a:t>
            </a:r>
            <a:r>
              <a:rPr lang="nl-NL" sz="2400" dirty="0">
                <a:solidFill>
                  <a:schemeClr val="accent2"/>
                </a:solidFill>
              </a:rPr>
              <a:t>als geen ander bruggen te slaan en synergiën te creëren tussen praktijkgericht onderzoek, onderwijs (van PO tot WO) en de beroepspraktijk.</a:t>
            </a:r>
            <a:endParaRPr lang="en-GB" sz="2400" dirty="0">
              <a:solidFill>
                <a:schemeClr val="accent2"/>
              </a:solidFill>
            </a:endParaRPr>
          </a:p>
          <a:p>
            <a:endParaRPr lang="nl-NL" dirty="0"/>
          </a:p>
        </p:txBody>
      </p:sp>
      <p:sp>
        <p:nvSpPr>
          <p:cNvPr id="3" name="Tekstvak 2">
            <a:extLst>
              <a:ext uri="{FF2B5EF4-FFF2-40B4-BE49-F238E27FC236}">
                <a16:creationId xmlns:a16="http://schemas.microsoft.com/office/drawing/2014/main" id="{86A7F623-B9FC-4A13-832B-70EADECCD3D9}"/>
              </a:ext>
            </a:extLst>
          </p:cNvPr>
          <p:cNvSpPr txBox="1"/>
          <p:nvPr/>
        </p:nvSpPr>
        <p:spPr>
          <a:xfrm>
            <a:off x="2056660" y="710215"/>
            <a:ext cx="6285390" cy="830997"/>
          </a:xfrm>
          <a:prstGeom prst="rect">
            <a:avLst/>
          </a:prstGeom>
          <a:noFill/>
        </p:spPr>
        <p:txBody>
          <a:bodyPr wrap="square" rtlCol="0">
            <a:spAutoFit/>
          </a:bodyPr>
          <a:lstStyle/>
          <a:p>
            <a:r>
              <a:rPr lang="nl-NL" sz="4800" dirty="0"/>
              <a:t>Niveau 5</a:t>
            </a:r>
          </a:p>
        </p:txBody>
      </p:sp>
    </p:spTree>
    <p:extLst>
      <p:ext uri="{BB962C8B-B14F-4D97-AF65-F5344CB8AC3E}">
        <p14:creationId xmlns:p14="http://schemas.microsoft.com/office/powerpoint/2010/main" val="4257422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nl-NL" dirty="0"/>
              <a:t>Peer review processtappen</a:t>
            </a:r>
          </a:p>
        </p:txBody>
      </p:sp>
      <p:sp>
        <p:nvSpPr>
          <p:cNvPr id="4" name="Snip Single Corner Rectangle 3"/>
          <p:cNvSpPr/>
          <p:nvPr/>
        </p:nvSpPr>
        <p:spPr>
          <a:xfrm flipH="1">
            <a:off x="3890508" y="3546241"/>
            <a:ext cx="1580073" cy="2202554"/>
          </a:xfrm>
          <a:prstGeom prst="snip1Rect">
            <a:avLst>
              <a:gd name="adj" fmla="val 10748"/>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4541" indent="-134541" defTabSz="685800">
              <a:buFont typeface="Arial" panose="020B0604020202020204" pitchFamily="34" charset="0"/>
              <a:buChar char="•"/>
              <a:defRPr/>
            </a:pPr>
            <a:r>
              <a:rPr lang="nl-NL" sz="1200" kern="0" dirty="0">
                <a:solidFill>
                  <a:prstClr val="black"/>
                </a:solidFill>
                <a:latin typeface="Calibri"/>
              </a:rPr>
              <a:t>Inplannen van de interviews</a:t>
            </a:r>
          </a:p>
          <a:p>
            <a:pPr marL="134541" indent="-134541" defTabSz="685800">
              <a:buFont typeface="Arial" panose="020B0604020202020204" pitchFamily="34" charset="0"/>
              <a:buChar char="•"/>
              <a:defRPr/>
            </a:pPr>
            <a:r>
              <a:rPr lang="nl-NL" sz="1200" kern="0" dirty="0">
                <a:solidFill>
                  <a:prstClr val="black"/>
                </a:solidFill>
                <a:latin typeface="Calibri"/>
              </a:rPr>
              <a:t>Doornemen van de documentatie en voorbereiden van de interviews door peer </a:t>
            </a:r>
            <a:r>
              <a:rPr lang="nl-NL" sz="1200" kern="0" dirty="0" err="1">
                <a:solidFill>
                  <a:prstClr val="black"/>
                </a:solidFill>
                <a:latin typeface="Calibri"/>
              </a:rPr>
              <a:t>reviewers</a:t>
            </a:r>
            <a:r>
              <a:rPr lang="nl-NL" sz="1200" kern="0" dirty="0">
                <a:solidFill>
                  <a:prstClr val="black"/>
                </a:solidFill>
                <a:latin typeface="Calibri"/>
              </a:rPr>
              <a:t> </a:t>
            </a:r>
          </a:p>
        </p:txBody>
      </p:sp>
      <p:sp>
        <p:nvSpPr>
          <p:cNvPr id="5" name="Snip Single Corner Rectangle 4"/>
          <p:cNvSpPr/>
          <p:nvPr/>
        </p:nvSpPr>
        <p:spPr>
          <a:xfrm flipH="1">
            <a:off x="5470581" y="3103972"/>
            <a:ext cx="1580073" cy="2676220"/>
          </a:xfrm>
          <a:prstGeom prst="snip1Rect">
            <a:avLst>
              <a:gd name="adj" fmla="val 1273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4541" indent="-134541" defTabSz="685800">
              <a:buFont typeface="Arial" panose="020B0604020202020204" pitchFamily="34" charset="0"/>
              <a:buChar char="•"/>
              <a:defRPr/>
            </a:pPr>
            <a:r>
              <a:rPr lang="nl-NL" sz="1200" kern="0" dirty="0">
                <a:solidFill>
                  <a:prstClr val="black"/>
                </a:solidFill>
                <a:latin typeface="Calibri"/>
              </a:rPr>
              <a:t>Bezoek aan het PPS en het houden van de interviews</a:t>
            </a:r>
          </a:p>
          <a:p>
            <a:pPr marL="134541" indent="-134541" defTabSz="685800">
              <a:buFont typeface="Arial" panose="020B0604020202020204" pitchFamily="34" charset="0"/>
              <a:buChar char="•"/>
              <a:defRPr/>
            </a:pPr>
            <a:r>
              <a:rPr lang="nl-NL" sz="1200" kern="0" dirty="0">
                <a:solidFill>
                  <a:prstClr val="black"/>
                </a:solidFill>
                <a:latin typeface="Calibri"/>
              </a:rPr>
              <a:t>Terugkoppeling van de eerste indrukken aan einde van het bezoek</a:t>
            </a:r>
          </a:p>
        </p:txBody>
      </p:sp>
      <p:sp>
        <p:nvSpPr>
          <p:cNvPr id="6" name="Snip Single Corner Rectangle 5"/>
          <p:cNvSpPr/>
          <p:nvPr/>
        </p:nvSpPr>
        <p:spPr>
          <a:xfrm flipH="1">
            <a:off x="7050655" y="2694897"/>
            <a:ext cx="1580073" cy="3053899"/>
          </a:xfrm>
          <a:prstGeom prst="snip1Rect">
            <a:avLst>
              <a:gd name="adj" fmla="val 1144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4541" indent="-134541" defTabSz="685800">
              <a:buFont typeface="Arial" panose="020B0604020202020204" pitchFamily="34" charset="0"/>
              <a:buChar char="•"/>
              <a:defRPr/>
            </a:pPr>
            <a:r>
              <a:rPr lang="nl-NL" sz="1200" kern="0" dirty="0">
                <a:solidFill>
                  <a:prstClr val="black"/>
                </a:solidFill>
                <a:latin typeface="Calibri"/>
              </a:rPr>
              <a:t>Opstellen van het peer review rapport met aanbevelingen</a:t>
            </a:r>
          </a:p>
          <a:p>
            <a:pPr marL="134541" indent="-134541" defTabSz="685800">
              <a:buFont typeface="Arial" panose="020B0604020202020204" pitchFamily="34" charset="0"/>
              <a:buChar char="•"/>
              <a:defRPr/>
            </a:pPr>
            <a:r>
              <a:rPr lang="nl-NL" sz="1200" kern="0" dirty="0">
                <a:solidFill>
                  <a:prstClr val="black"/>
                </a:solidFill>
                <a:latin typeface="Calibri"/>
              </a:rPr>
              <a:t>Afstemmen met de directeur van het PPS</a:t>
            </a:r>
          </a:p>
          <a:p>
            <a:pPr marL="134541" indent="-134541" defTabSz="685800">
              <a:buFont typeface="Arial" panose="020B0604020202020204" pitchFamily="34" charset="0"/>
              <a:buChar char="•"/>
              <a:defRPr/>
            </a:pPr>
            <a:r>
              <a:rPr lang="nl-NL" sz="1200" kern="0" dirty="0">
                <a:solidFill>
                  <a:prstClr val="black"/>
                </a:solidFill>
                <a:latin typeface="Calibri"/>
              </a:rPr>
              <a:t>Terugkoppel-bijeenkomst met de PPS</a:t>
            </a:r>
          </a:p>
        </p:txBody>
      </p:sp>
      <p:sp>
        <p:nvSpPr>
          <p:cNvPr id="7" name="Snip Single Corner Rectangle 6"/>
          <p:cNvSpPr/>
          <p:nvPr/>
        </p:nvSpPr>
        <p:spPr>
          <a:xfrm flipH="1">
            <a:off x="8630728" y="2298636"/>
            <a:ext cx="1580073" cy="3481556"/>
          </a:xfrm>
          <a:prstGeom prst="snip1Rect">
            <a:avLst>
              <a:gd name="adj" fmla="val 1206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34541" indent="-134541" defTabSz="685800">
              <a:buFont typeface="Arial" panose="020B0604020202020204" pitchFamily="34" charset="0"/>
              <a:buChar char="•"/>
              <a:tabLst>
                <a:tab pos="134541" algn="l"/>
              </a:tabLst>
              <a:defRPr/>
            </a:pPr>
            <a:r>
              <a:rPr lang="nl-NL" sz="1200" kern="0" dirty="0">
                <a:solidFill>
                  <a:prstClr val="black"/>
                </a:solidFill>
                <a:latin typeface="Calibri"/>
              </a:rPr>
              <a:t>Evalueren van de peer review</a:t>
            </a:r>
          </a:p>
          <a:p>
            <a:pPr marL="134541" indent="-134541" defTabSz="685800">
              <a:buFont typeface="Arial" panose="020B0604020202020204" pitchFamily="34" charset="0"/>
              <a:buChar char="•"/>
              <a:tabLst>
                <a:tab pos="134541" algn="l"/>
              </a:tabLst>
              <a:defRPr/>
            </a:pPr>
            <a:r>
              <a:rPr lang="nl-NL" sz="1200" kern="0" dirty="0">
                <a:solidFill>
                  <a:prstClr val="black"/>
                </a:solidFill>
                <a:latin typeface="Calibri"/>
              </a:rPr>
              <a:t>PPS gaat aan de slag met de uitkomsten van de peer review</a:t>
            </a:r>
          </a:p>
        </p:txBody>
      </p:sp>
      <p:sp>
        <p:nvSpPr>
          <p:cNvPr id="8" name="Snip Single Corner Rectangle 8"/>
          <p:cNvSpPr/>
          <p:nvPr/>
        </p:nvSpPr>
        <p:spPr>
          <a:xfrm flipH="1">
            <a:off x="1779493" y="3962110"/>
            <a:ext cx="2111011" cy="1818083"/>
          </a:xfrm>
          <a:prstGeom prst="snip1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6675" tIns="28575" rIns="66675" bIns="28575" rtlCol="0" anchor="t"/>
          <a:lstStyle/>
          <a:p>
            <a:pPr marL="134541" indent="-134541" defTabSz="685800">
              <a:buFont typeface="Arial" panose="020B0604020202020204" pitchFamily="34" charset="0"/>
              <a:buChar char="•"/>
              <a:defRPr/>
            </a:pPr>
            <a:r>
              <a:rPr lang="nl-NL" sz="1200" kern="0" dirty="0">
                <a:solidFill>
                  <a:prstClr val="black"/>
                </a:solidFill>
                <a:latin typeface="Calibri"/>
              </a:rPr>
              <a:t>Aanvragen van peer review en definiëren van hulpvragen door PPS. </a:t>
            </a:r>
          </a:p>
          <a:p>
            <a:pPr marL="134541" indent="-134541" defTabSz="685800">
              <a:buFont typeface="Arial" panose="020B0604020202020204" pitchFamily="34" charset="0"/>
              <a:buChar char="•"/>
              <a:defRPr/>
            </a:pPr>
            <a:r>
              <a:rPr lang="nl-NL" sz="1200" kern="0" dirty="0">
                <a:solidFill>
                  <a:prstClr val="black"/>
                </a:solidFill>
                <a:latin typeface="Calibri"/>
              </a:rPr>
              <a:t>Formeren van peer review team en overall planning</a:t>
            </a:r>
          </a:p>
          <a:p>
            <a:pPr marL="134541" indent="-134541" defTabSz="685800">
              <a:buFont typeface="Arial" panose="020B0604020202020204" pitchFamily="34" charset="0"/>
              <a:buChar char="•"/>
              <a:defRPr/>
            </a:pPr>
            <a:r>
              <a:rPr lang="nl-NL" sz="1200" kern="0" dirty="0">
                <a:solidFill>
                  <a:prstClr val="black"/>
                </a:solidFill>
                <a:latin typeface="Calibri"/>
              </a:rPr>
              <a:t>Opsturen van achtergrond informatie</a:t>
            </a:r>
          </a:p>
        </p:txBody>
      </p:sp>
      <p:cxnSp>
        <p:nvCxnSpPr>
          <p:cNvPr id="9" name="Straight Connector 8"/>
          <p:cNvCxnSpPr>
            <a:cxnSpLocks/>
          </p:cNvCxnSpPr>
          <p:nvPr/>
        </p:nvCxnSpPr>
        <p:spPr>
          <a:xfrm>
            <a:off x="3890506" y="3717582"/>
            <a:ext cx="0" cy="2031213"/>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cxnSpLocks/>
          </p:cNvCxnSpPr>
          <p:nvPr/>
        </p:nvCxnSpPr>
        <p:spPr>
          <a:xfrm>
            <a:off x="5470580" y="3410777"/>
            <a:ext cx="0" cy="233801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p:cNvCxnSpPr>
          <p:nvPr/>
        </p:nvCxnSpPr>
        <p:spPr>
          <a:xfrm>
            <a:off x="7050653" y="3103972"/>
            <a:ext cx="0" cy="267622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p:nvCxnSpPr>
        <p:spPr>
          <a:xfrm>
            <a:off x="8630727" y="2797168"/>
            <a:ext cx="0" cy="298302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1779494" y="3546241"/>
            <a:ext cx="2111012" cy="4158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9000" tIns="34290" rIns="68580" bIns="34290" numCol="1" spcCol="0" rtlCol="0" fromWordArt="0" anchor="ctr" anchorCtr="0" forceAA="0" compatLnSpc="1">
            <a:prstTxWarp prst="textNoShape">
              <a:avLst/>
            </a:prstTxWarp>
            <a:noAutofit/>
          </a:bodyPr>
          <a:lstStyle/>
          <a:p>
            <a:pPr defTabSz="685800">
              <a:defRPr/>
            </a:pPr>
            <a:r>
              <a:rPr lang="nl-NL" sz="1350" b="1" kern="0">
                <a:solidFill>
                  <a:prstClr val="white"/>
                </a:solidFill>
                <a:latin typeface="Calibri"/>
              </a:rPr>
              <a:t>Intake</a:t>
            </a:r>
          </a:p>
        </p:txBody>
      </p:sp>
      <p:sp>
        <p:nvSpPr>
          <p:cNvPr id="15" name="Rectangle 14"/>
          <p:cNvSpPr/>
          <p:nvPr/>
        </p:nvSpPr>
        <p:spPr>
          <a:xfrm>
            <a:off x="3359568" y="3130373"/>
            <a:ext cx="2111012" cy="41586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9000" tIns="34290" rIns="68580" bIns="34290" numCol="1" spcCol="0" rtlCol="0" fromWordArt="0" anchor="ctr" anchorCtr="0" forceAA="0" compatLnSpc="1">
            <a:prstTxWarp prst="textNoShape">
              <a:avLst/>
            </a:prstTxWarp>
            <a:noAutofit/>
          </a:bodyPr>
          <a:lstStyle/>
          <a:p>
            <a:pPr defTabSz="685800">
              <a:defRPr/>
            </a:pPr>
            <a:r>
              <a:rPr lang="nl-NL" sz="1350" b="1" kern="0">
                <a:solidFill>
                  <a:prstClr val="white"/>
                </a:solidFill>
                <a:latin typeface="Calibri"/>
              </a:rPr>
              <a:t>Voorbereiding</a:t>
            </a:r>
          </a:p>
        </p:txBody>
      </p:sp>
      <p:sp>
        <p:nvSpPr>
          <p:cNvPr id="16" name="Rectangle 15"/>
          <p:cNvSpPr/>
          <p:nvPr/>
        </p:nvSpPr>
        <p:spPr>
          <a:xfrm>
            <a:off x="4939642" y="2714505"/>
            <a:ext cx="2111012" cy="41586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9000" tIns="34290" rIns="68580" bIns="34290" numCol="1" spcCol="0" rtlCol="0" fromWordArt="0" anchor="ctr" anchorCtr="0" forceAA="0" compatLnSpc="1">
            <a:prstTxWarp prst="textNoShape">
              <a:avLst/>
            </a:prstTxWarp>
            <a:noAutofit/>
          </a:bodyPr>
          <a:lstStyle/>
          <a:p>
            <a:pPr defTabSz="685800">
              <a:defRPr/>
            </a:pPr>
            <a:r>
              <a:rPr lang="nl-NL" sz="1350" b="1" kern="0" dirty="0">
                <a:solidFill>
                  <a:prstClr val="white"/>
                </a:solidFill>
                <a:latin typeface="Calibri"/>
              </a:rPr>
              <a:t>Bezoek PPS</a:t>
            </a:r>
          </a:p>
        </p:txBody>
      </p:sp>
      <p:sp>
        <p:nvSpPr>
          <p:cNvPr id="17" name="Rectangle 16"/>
          <p:cNvSpPr/>
          <p:nvPr/>
        </p:nvSpPr>
        <p:spPr>
          <a:xfrm>
            <a:off x="6519715" y="2298637"/>
            <a:ext cx="2111012" cy="41586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9000" tIns="34290" rIns="68580" bIns="34290" numCol="1" spcCol="0" rtlCol="0" fromWordArt="0" anchor="ctr" anchorCtr="0" forceAA="0" compatLnSpc="1">
            <a:prstTxWarp prst="textNoShape">
              <a:avLst/>
            </a:prstTxWarp>
            <a:noAutofit/>
          </a:bodyPr>
          <a:lstStyle/>
          <a:p>
            <a:pPr defTabSz="685800">
              <a:defRPr/>
            </a:pPr>
            <a:r>
              <a:rPr lang="nl-NL" sz="1350" b="1" kern="0" dirty="0">
                <a:solidFill>
                  <a:prstClr val="white"/>
                </a:solidFill>
                <a:latin typeface="Calibri"/>
              </a:rPr>
              <a:t>Terugkoppeling</a:t>
            </a:r>
          </a:p>
        </p:txBody>
      </p:sp>
      <p:sp>
        <p:nvSpPr>
          <p:cNvPr id="18" name="Rectangle 17"/>
          <p:cNvSpPr/>
          <p:nvPr/>
        </p:nvSpPr>
        <p:spPr>
          <a:xfrm>
            <a:off x="8099788" y="1882768"/>
            <a:ext cx="2111012" cy="415868"/>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9000" tIns="34290" rIns="68580" bIns="34290" numCol="1" spcCol="0" rtlCol="0" fromWordArt="0" anchor="ctr" anchorCtr="0" forceAA="0" compatLnSpc="1">
            <a:prstTxWarp prst="textNoShape">
              <a:avLst/>
            </a:prstTxWarp>
            <a:noAutofit/>
          </a:bodyPr>
          <a:lstStyle/>
          <a:p>
            <a:pPr defTabSz="685800">
              <a:defRPr/>
            </a:pPr>
            <a:r>
              <a:rPr lang="nl-NL" sz="1350" b="1" kern="0">
                <a:solidFill>
                  <a:prstClr val="white"/>
                </a:solidFill>
                <a:latin typeface="Calibri"/>
              </a:rPr>
              <a:t>Evaluatie &amp; Follow-up</a:t>
            </a:r>
          </a:p>
        </p:txBody>
      </p:sp>
      <p:sp>
        <p:nvSpPr>
          <p:cNvPr id="19" name="Isosceles Triangle 18"/>
          <p:cNvSpPr/>
          <p:nvPr/>
        </p:nvSpPr>
        <p:spPr>
          <a:xfrm>
            <a:off x="3363085" y="3130373"/>
            <a:ext cx="640902" cy="415868"/>
          </a:xfrm>
          <a:prstGeom prst="triangle">
            <a:avLst>
              <a:gd name="adj" fmla="val 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nl-NL" sz="1350" kern="0">
              <a:solidFill>
                <a:sysClr val="windowText" lastClr="000000"/>
              </a:solidFill>
              <a:latin typeface="Calibri"/>
            </a:endParaRPr>
          </a:p>
        </p:txBody>
      </p:sp>
      <p:sp>
        <p:nvSpPr>
          <p:cNvPr id="20" name="Isosceles Triangle 19"/>
          <p:cNvSpPr/>
          <p:nvPr/>
        </p:nvSpPr>
        <p:spPr>
          <a:xfrm>
            <a:off x="4942175" y="2714505"/>
            <a:ext cx="640902" cy="415868"/>
          </a:xfrm>
          <a:prstGeom prst="triangle">
            <a:avLst>
              <a:gd name="adj"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nl-NL" sz="1350" kern="0">
              <a:solidFill>
                <a:sysClr val="windowText" lastClr="000000"/>
              </a:solidFill>
              <a:latin typeface="Calibri"/>
            </a:endParaRPr>
          </a:p>
        </p:txBody>
      </p:sp>
      <p:sp>
        <p:nvSpPr>
          <p:cNvPr id="21" name="Isosceles Triangle 20"/>
          <p:cNvSpPr/>
          <p:nvPr/>
        </p:nvSpPr>
        <p:spPr>
          <a:xfrm>
            <a:off x="6519960" y="2298637"/>
            <a:ext cx="640902" cy="415868"/>
          </a:xfrm>
          <a:prstGeom prst="triangle">
            <a:avLst>
              <a:gd name="adj" fmla="val 0"/>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nl-NL" sz="1350" kern="0">
              <a:solidFill>
                <a:sysClr val="windowText" lastClr="000000"/>
              </a:solidFill>
              <a:latin typeface="Calibri"/>
            </a:endParaRPr>
          </a:p>
        </p:txBody>
      </p:sp>
      <p:sp>
        <p:nvSpPr>
          <p:cNvPr id="22" name="Isosceles Triangle 21"/>
          <p:cNvSpPr/>
          <p:nvPr/>
        </p:nvSpPr>
        <p:spPr>
          <a:xfrm>
            <a:off x="8099522" y="1882768"/>
            <a:ext cx="640902" cy="415868"/>
          </a:xfrm>
          <a:prstGeom prst="triangle">
            <a:avLst>
              <a:gd name="adj" fmla="val 0"/>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defRPr/>
            </a:pPr>
            <a:endParaRPr lang="nl-NL" sz="1350" kern="0">
              <a:solidFill>
                <a:sysClr val="windowText" lastClr="000000"/>
              </a:solidFill>
              <a:latin typeface="Calibri"/>
            </a:endParaRPr>
          </a:p>
        </p:txBody>
      </p:sp>
    </p:spTree>
    <p:custDataLst>
      <p:tags r:id="rId1"/>
    </p:custDataLst>
    <p:extLst>
      <p:ext uri="{BB962C8B-B14F-4D97-AF65-F5344CB8AC3E}">
        <p14:creationId xmlns:p14="http://schemas.microsoft.com/office/powerpoint/2010/main" val="3692258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01D51-1456-45C4-8B8A-15E7240EFA62}"/>
              </a:ext>
            </a:extLst>
          </p:cNvPr>
          <p:cNvSpPr>
            <a:spLocks noGrp="1"/>
          </p:cNvSpPr>
          <p:nvPr>
            <p:ph type="title"/>
          </p:nvPr>
        </p:nvSpPr>
        <p:spPr>
          <a:xfrm>
            <a:off x="3752837" y="952987"/>
            <a:ext cx="4686325" cy="767795"/>
          </a:xfrm>
        </p:spPr>
        <p:txBody>
          <a:bodyPr>
            <a:normAutofit fontScale="90000"/>
          </a:bodyPr>
          <a:lstStyle/>
          <a:p>
            <a:r>
              <a:rPr lang="nl-NL" sz="2700" dirty="0">
                <a:solidFill>
                  <a:srgbClr val="E50064"/>
                </a:solidFill>
              </a:rPr>
              <a:t>Behaalde resultaten / high-</a:t>
            </a:r>
            <a:r>
              <a:rPr lang="nl-NL" sz="2700" dirty="0" err="1">
                <a:solidFill>
                  <a:srgbClr val="E50064"/>
                </a:solidFill>
              </a:rPr>
              <a:t>lights</a:t>
            </a:r>
            <a:r>
              <a:rPr lang="nl-NL" sz="2700" dirty="0">
                <a:solidFill>
                  <a:srgbClr val="E50064"/>
                </a:solidFill>
              </a:rPr>
              <a:t> </a:t>
            </a:r>
            <a:br>
              <a:rPr lang="nl-NL" sz="2700" dirty="0">
                <a:solidFill>
                  <a:srgbClr val="E50064"/>
                </a:solidFill>
              </a:rPr>
            </a:br>
            <a:r>
              <a:rPr lang="nl-NL" sz="2700" dirty="0">
                <a:solidFill>
                  <a:srgbClr val="E50064"/>
                </a:solidFill>
              </a:rPr>
              <a:t>Saxion/</a:t>
            </a:r>
            <a:r>
              <a:rPr lang="nl-NL" sz="2700" dirty="0" err="1">
                <a:solidFill>
                  <a:srgbClr val="E50064"/>
                </a:solidFill>
              </a:rPr>
              <a:t>WindesheimTechforFuture</a:t>
            </a:r>
            <a:endParaRPr lang="en-GB" dirty="0">
              <a:solidFill>
                <a:srgbClr val="E50064"/>
              </a:solidFill>
            </a:endParaRPr>
          </a:p>
        </p:txBody>
      </p:sp>
      <p:sp>
        <p:nvSpPr>
          <p:cNvPr id="3" name="Tijdelijke aanduiding voor inhoud 2">
            <a:extLst>
              <a:ext uri="{FF2B5EF4-FFF2-40B4-BE49-F238E27FC236}">
                <a16:creationId xmlns:a16="http://schemas.microsoft.com/office/drawing/2014/main" id="{A832A493-0A99-42FB-96D9-C06E9877286C}"/>
              </a:ext>
            </a:extLst>
          </p:cNvPr>
          <p:cNvSpPr>
            <a:spLocks noGrp="1"/>
          </p:cNvSpPr>
          <p:nvPr>
            <p:ph idx="1"/>
          </p:nvPr>
        </p:nvSpPr>
        <p:spPr>
          <a:xfrm>
            <a:off x="207390" y="2099067"/>
            <a:ext cx="11849491" cy="4188611"/>
          </a:xfrm>
        </p:spPr>
        <p:txBody>
          <a:bodyPr>
            <a:normAutofit/>
          </a:bodyPr>
          <a:lstStyle/>
          <a:p>
            <a:pPr>
              <a:spcBef>
                <a:spcPts val="1350"/>
              </a:spcBef>
              <a:buClr>
                <a:srgbClr val="E50064"/>
              </a:buClr>
              <a:buSzPct val="123000"/>
              <a:buFont typeface="Calibri" panose="020F0502020204030204" pitchFamily="34" charset="0"/>
              <a:buChar char="›"/>
            </a:pPr>
            <a:r>
              <a:rPr lang="nl-NL" sz="1700" dirty="0">
                <a:solidFill>
                  <a:srgbClr val="000000"/>
                </a:solidFill>
              </a:rPr>
              <a:t>PPS TFF heeft toegepast onderzoek op de kaart gezet</a:t>
            </a:r>
          </a:p>
          <a:p>
            <a:pPr>
              <a:spcBef>
                <a:spcPts val="1350"/>
              </a:spcBef>
              <a:buClr>
                <a:srgbClr val="E50064"/>
              </a:buClr>
              <a:buSzPct val="123000"/>
              <a:buFont typeface="Calibri" panose="020F0502020204030204" pitchFamily="34" charset="0"/>
              <a:buChar char="›"/>
            </a:pPr>
            <a:r>
              <a:rPr lang="nl-NL" sz="1700" dirty="0">
                <a:solidFill>
                  <a:srgbClr val="000000"/>
                </a:solidFill>
              </a:rPr>
              <a:t>De toegevoegde waarde van TFF in de markt wordt duidelijk (h)erkend. Bedrijven geven aan dat door gezamenlijk toegepast onderzoek hun innovatievermogen is versterkt.</a:t>
            </a:r>
          </a:p>
          <a:p>
            <a:pPr>
              <a:spcBef>
                <a:spcPts val="1350"/>
              </a:spcBef>
              <a:buClr>
                <a:srgbClr val="E50064"/>
              </a:buClr>
              <a:buSzPct val="123000"/>
              <a:buFont typeface="Calibri" panose="020F0502020204030204" pitchFamily="34" charset="0"/>
              <a:buChar char="›"/>
            </a:pPr>
            <a:r>
              <a:rPr lang="nl-NL" sz="1700" dirty="0">
                <a:solidFill>
                  <a:srgbClr val="000000"/>
                </a:solidFill>
              </a:rPr>
              <a:t>Er is duidelijk sprake van doorwerking van het toegepaste onderzoek naar het onderwijs: </a:t>
            </a:r>
            <a:br>
              <a:rPr lang="nl-NL" sz="1700" dirty="0">
                <a:solidFill>
                  <a:srgbClr val="000000"/>
                </a:solidFill>
              </a:rPr>
            </a:br>
            <a:r>
              <a:rPr lang="nl-NL" sz="1700" dirty="0">
                <a:solidFill>
                  <a:srgbClr val="000000"/>
                </a:solidFill>
              </a:rPr>
              <a:t>het onderwijs is praktijkgerichter geworden en verrijkt met real-life cases</a:t>
            </a:r>
          </a:p>
          <a:p>
            <a:pPr>
              <a:spcBef>
                <a:spcPts val="1350"/>
              </a:spcBef>
              <a:buClr>
                <a:srgbClr val="E50064"/>
              </a:buClr>
              <a:buSzPct val="123000"/>
              <a:buFont typeface="Calibri" panose="020F0502020204030204" pitchFamily="34" charset="0"/>
              <a:buChar char="›"/>
            </a:pPr>
            <a:r>
              <a:rPr lang="nl-NL" sz="1700" dirty="0">
                <a:solidFill>
                  <a:srgbClr val="000000"/>
                </a:solidFill>
              </a:rPr>
              <a:t>Er is een contextrijke omgeving met state of the art apparatuur en laboratoria</a:t>
            </a:r>
          </a:p>
          <a:p>
            <a:pPr>
              <a:spcBef>
                <a:spcPts val="1350"/>
              </a:spcBef>
              <a:buClr>
                <a:srgbClr val="E50064"/>
              </a:buClr>
              <a:buSzPct val="123000"/>
              <a:buFont typeface="Calibri" panose="020F0502020204030204" pitchFamily="34" charset="0"/>
              <a:buChar char="›"/>
            </a:pPr>
            <a:r>
              <a:rPr lang="nl-NL" sz="1700" dirty="0">
                <a:solidFill>
                  <a:srgbClr val="000000"/>
                </a:solidFill>
              </a:rPr>
              <a:t>Duurzame samenwerkingsverbanden zijn opgebouwd met (MKB) bedrijven die bereid zijn om financieel bij te dragen aan toegepast onderzoek</a:t>
            </a:r>
          </a:p>
          <a:p>
            <a:pPr>
              <a:spcBef>
                <a:spcPts val="1350"/>
              </a:spcBef>
              <a:buClr>
                <a:srgbClr val="E50064"/>
              </a:buClr>
              <a:buSzPct val="123000"/>
              <a:buFont typeface="Calibri" panose="020F0502020204030204" pitchFamily="34" charset="0"/>
              <a:buChar char="›"/>
            </a:pPr>
            <a:r>
              <a:rPr lang="nl-NL" sz="1700" dirty="0">
                <a:solidFill>
                  <a:srgbClr val="000000"/>
                </a:solidFill>
              </a:rPr>
              <a:t>Competente en slagvaardige directeur </a:t>
            </a:r>
            <a:r>
              <a:rPr lang="nl-NL" sz="1700" dirty="0" err="1">
                <a:solidFill>
                  <a:srgbClr val="000000"/>
                </a:solidFill>
              </a:rPr>
              <a:t>CoE</a:t>
            </a:r>
            <a:r>
              <a:rPr lang="nl-NL" sz="1700" dirty="0">
                <a:solidFill>
                  <a:srgbClr val="000000"/>
                </a:solidFill>
              </a:rPr>
              <a:t> met kennis van zaken die TFF op de kaart heeft gezet</a:t>
            </a:r>
          </a:p>
          <a:p>
            <a:pPr>
              <a:spcBef>
                <a:spcPts val="1350"/>
              </a:spcBef>
              <a:buClr>
                <a:srgbClr val="E50064"/>
              </a:buClr>
              <a:buSzPct val="123000"/>
              <a:buFont typeface="Calibri" panose="020F0502020204030204" pitchFamily="34" charset="0"/>
              <a:buChar char="›"/>
            </a:pPr>
            <a:r>
              <a:rPr lang="nl-NL" sz="1700" dirty="0">
                <a:solidFill>
                  <a:srgbClr val="000000"/>
                </a:solidFill>
              </a:rPr>
              <a:t>PPS heeft financiering voor de huidige activiteiten tot en met 2021 veiliggesteld</a:t>
            </a:r>
          </a:p>
          <a:p>
            <a:pPr>
              <a:spcBef>
                <a:spcPts val="1350"/>
              </a:spcBef>
              <a:buClr>
                <a:srgbClr val="E50064"/>
              </a:buClr>
              <a:buSzPct val="123000"/>
              <a:buFont typeface="Calibri" panose="020F0502020204030204" pitchFamily="34" charset="0"/>
              <a:buChar char="›"/>
            </a:pPr>
            <a:r>
              <a:rPr lang="nl-NL" sz="1700" dirty="0">
                <a:solidFill>
                  <a:srgbClr val="000000"/>
                </a:solidFill>
              </a:rPr>
              <a:t>Verduurzaming van het CoE zowel organisatorisch als financieel is een feit</a:t>
            </a:r>
          </a:p>
        </p:txBody>
      </p:sp>
      <p:sp>
        <p:nvSpPr>
          <p:cNvPr id="4" name="Tijdelijke aanduiding voor voettekst 3">
            <a:extLst>
              <a:ext uri="{FF2B5EF4-FFF2-40B4-BE49-F238E27FC236}">
                <a16:creationId xmlns:a16="http://schemas.microsoft.com/office/drawing/2014/main" id="{17245CF2-F661-4B76-B018-7E2123174F38}"/>
              </a:ext>
            </a:extLst>
          </p:cNvPr>
          <p:cNvSpPr>
            <a:spLocks noGrp="1"/>
          </p:cNvSpPr>
          <p:nvPr>
            <p:ph type="ftr" sz="quarter" idx="11"/>
          </p:nvPr>
        </p:nvSpPr>
        <p:spPr>
          <a:xfrm>
            <a:off x="6405979" y="209578"/>
            <a:ext cx="2895600" cy="365125"/>
          </a:xfrm>
        </p:spPr>
        <p:txBody>
          <a:bodyPr/>
          <a:lstStyle/>
          <a:p>
            <a:r>
              <a:rPr lang="nl-NL" dirty="0"/>
              <a:t>© The </a:t>
            </a:r>
            <a:r>
              <a:rPr lang="nl-NL" dirty="0" err="1"/>
              <a:t>Innovation</a:t>
            </a:r>
            <a:r>
              <a:rPr lang="nl-NL" dirty="0"/>
              <a:t> Family</a:t>
            </a:r>
          </a:p>
        </p:txBody>
      </p:sp>
      <p:sp>
        <p:nvSpPr>
          <p:cNvPr id="5" name="Tijdelijke aanduiding voor dianummer 4">
            <a:extLst>
              <a:ext uri="{FF2B5EF4-FFF2-40B4-BE49-F238E27FC236}">
                <a16:creationId xmlns:a16="http://schemas.microsoft.com/office/drawing/2014/main" id="{B5451359-9455-4263-9472-765925235E1B}"/>
              </a:ext>
            </a:extLst>
          </p:cNvPr>
          <p:cNvSpPr>
            <a:spLocks noGrp="1"/>
          </p:cNvSpPr>
          <p:nvPr>
            <p:ph type="sldNum" sz="quarter" idx="12"/>
          </p:nvPr>
        </p:nvSpPr>
        <p:spPr/>
        <p:txBody>
          <a:bodyPr/>
          <a:lstStyle/>
          <a:p>
            <a:fld id="{4BF50216-8CF6-4915-8B9F-4B25573A4904}" type="slidenum">
              <a:rPr lang="nl-NL" smtClean="0"/>
              <a:t>16</a:t>
            </a:fld>
            <a:endParaRPr lang="nl-NL"/>
          </a:p>
        </p:txBody>
      </p:sp>
    </p:spTree>
    <p:extLst>
      <p:ext uri="{BB962C8B-B14F-4D97-AF65-F5344CB8AC3E}">
        <p14:creationId xmlns:p14="http://schemas.microsoft.com/office/powerpoint/2010/main" val="2539121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01D51-1456-45C4-8B8A-15E7240EFA62}"/>
              </a:ext>
            </a:extLst>
          </p:cNvPr>
          <p:cNvSpPr>
            <a:spLocks noGrp="1"/>
          </p:cNvSpPr>
          <p:nvPr>
            <p:ph type="title"/>
          </p:nvPr>
        </p:nvSpPr>
        <p:spPr>
          <a:xfrm>
            <a:off x="3698645" y="1416113"/>
            <a:ext cx="7886700" cy="551177"/>
          </a:xfrm>
        </p:spPr>
        <p:txBody>
          <a:bodyPr>
            <a:normAutofit fontScale="90000"/>
          </a:bodyPr>
          <a:lstStyle/>
          <a:p>
            <a:r>
              <a:rPr lang="nl-NL" sz="2700" dirty="0">
                <a:solidFill>
                  <a:srgbClr val="E50064"/>
                </a:solidFill>
              </a:rPr>
              <a:t>Behaalde resultaten / high-</a:t>
            </a:r>
            <a:r>
              <a:rPr lang="nl-NL" sz="2700" dirty="0" err="1">
                <a:solidFill>
                  <a:srgbClr val="E50064"/>
                </a:solidFill>
              </a:rPr>
              <a:t>lights</a:t>
            </a:r>
            <a:r>
              <a:rPr lang="nl-NL" sz="2700" dirty="0">
                <a:solidFill>
                  <a:srgbClr val="E50064"/>
                </a:solidFill>
              </a:rPr>
              <a:t> </a:t>
            </a:r>
            <a:br>
              <a:rPr lang="nl-NL" sz="2700" dirty="0">
                <a:solidFill>
                  <a:srgbClr val="E50064"/>
                </a:solidFill>
              </a:rPr>
            </a:br>
            <a:r>
              <a:rPr lang="nl-NL" sz="2700" dirty="0">
                <a:solidFill>
                  <a:srgbClr val="E50064"/>
                </a:solidFill>
              </a:rPr>
              <a:t>Fontys CoE HTSM</a:t>
            </a:r>
            <a:endParaRPr lang="en-GB" dirty="0">
              <a:solidFill>
                <a:srgbClr val="E50064"/>
              </a:solidFill>
            </a:endParaRPr>
          </a:p>
        </p:txBody>
      </p:sp>
      <p:sp>
        <p:nvSpPr>
          <p:cNvPr id="3" name="Tijdelijke aanduiding voor inhoud 2">
            <a:extLst>
              <a:ext uri="{FF2B5EF4-FFF2-40B4-BE49-F238E27FC236}">
                <a16:creationId xmlns:a16="http://schemas.microsoft.com/office/drawing/2014/main" id="{A832A493-0A99-42FB-96D9-C06E9877286C}"/>
              </a:ext>
            </a:extLst>
          </p:cNvPr>
          <p:cNvSpPr>
            <a:spLocks noGrp="1"/>
          </p:cNvSpPr>
          <p:nvPr>
            <p:ph idx="1"/>
          </p:nvPr>
        </p:nvSpPr>
        <p:spPr>
          <a:xfrm>
            <a:off x="160256" y="2592371"/>
            <a:ext cx="11896626" cy="4265630"/>
          </a:xfrm>
        </p:spPr>
        <p:txBody>
          <a:bodyPr>
            <a:normAutofit/>
          </a:bodyPr>
          <a:lstStyle/>
          <a:p>
            <a:pPr>
              <a:spcBef>
                <a:spcPts val="1350"/>
              </a:spcBef>
              <a:buClr>
                <a:srgbClr val="E50064"/>
              </a:buClr>
              <a:buSzPct val="123000"/>
              <a:buFont typeface="Calibri" panose="020F0502020204030204" pitchFamily="34" charset="0"/>
              <a:buChar char="›"/>
            </a:pPr>
            <a:r>
              <a:rPr lang="nl-NL" sz="1700" dirty="0" err="1">
                <a:solidFill>
                  <a:srgbClr val="000000"/>
                </a:solidFill>
              </a:rPr>
              <a:t>CoE</a:t>
            </a:r>
            <a:r>
              <a:rPr lang="nl-NL" sz="1700" dirty="0">
                <a:solidFill>
                  <a:srgbClr val="000000"/>
                </a:solidFill>
              </a:rPr>
              <a:t> HTSM heeft HTSM-gerelateerde praktijkgericht onderzoek op de kaart gezet</a:t>
            </a:r>
          </a:p>
          <a:p>
            <a:pPr>
              <a:spcBef>
                <a:spcPts val="1350"/>
              </a:spcBef>
              <a:buClr>
                <a:srgbClr val="E50064"/>
              </a:buClr>
              <a:buSzPct val="123000"/>
              <a:buFont typeface="Calibri" panose="020F0502020204030204" pitchFamily="34" charset="0"/>
              <a:buChar char="›"/>
            </a:pPr>
            <a:r>
              <a:rPr lang="nl-NL" sz="1700" dirty="0">
                <a:solidFill>
                  <a:srgbClr val="000000"/>
                </a:solidFill>
              </a:rPr>
              <a:t>De toegevoegde waarde als schakel/makelaar in de markt en binnen Fontys wort duidelijk (h)erkend</a:t>
            </a:r>
          </a:p>
          <a:p>
            <a:pPr>
              <a:spcBef>
                <a:spcPts val="1350"/>
              </a:spcBef>
              <a:buClr>
                <a:srgbClr val="E50064"/>
              </a:buClr>
              <a:buSzPct val="123000"/>
              <a:buFont typeface="Calibri" panose="020F0502020204030204" pitchFamily="34" charset="0"/>
              <a:buChar char="›"/>
            </a:pPr>
            <a:r>
              <a:rPr lang="nl-NL" sz="1700" dirty="0" err="1">
                <a:solidFill>
                  <a:srgbClr val="000000"/>
                </a:solidFill>
              </a:rPr>
              <a:t>CoE</a:t>
            </a:r>
            <a:r>
              <a:rPr lang="nl-NL" sz="1700" dirty="0">
                <a:solidFill>
                  <a:srgbClr val="000000"/>
                </a:solidFill>
              </a:rPr>
              <a:t> HTSM weet vele  bedrijven te mobiliseren. Bedrijven zijn bereid om projecten te </a:t>
            </a:r>
            <a:r>
              <a:rPr lang="nl-NL" sz="1700" dirty="0" err="1">
                <a:solidFill>
                  <a:srgbClr val="000000"/>
                </a:solidFill>
              </a:rPr>
              <a:t>cofinancieren</a:t>
            </a:r>
            <a:r>
              <a:rPr lang="nl-NL" sz="1700" dirty="0">
                <a:solidFill>
                  <a:srgbClr val="000000"/>
                </a:solidFill>
              </a:rPr>
              <a:t>.</a:t>
            </a:r>
          </a:p>
          <a:p>
            <a:pPr>
              <a:spcBef>
                <a:spcPts val="1350"/>
              </a:spcBef>
              <a:buClr>
                <a:srgbClr val="E50064"/>
              </a:buClr>
              <a:buSzPct val="123000"/>
              <a:buFont typeface="Calibri" panose="020F0502020204030204" pitchFamily="34" charset="0"/>
              <a:buChar char="›"/>
            </a:pPr>
            <a:r>
              <a:rPr lang="nl-NL" sz="1700" dirty="0" err="1">
                <a:solidFill>
                  <a:srgbClr val="000000"/>
                </a:solidFill>
              </a:rPr>
              <a:t>Multi-disciplinaire</a:t>
            </a:r>
            <a:r>
              <a:rPr lang="nl-NL" sz="1700" dirty="0">
                <a:solidFill>
                  <a:srgbClr val="000000"/>
                </a:solidFill>
              </a:rPr>
              <a:t> aanpak met cross-overs</a:t>
            </a:r>
          </a:p>
          <a:p>
            <a:pPr>
              <a:spcBef>
                <a:spcPts val="1350"/>
              </a:spcBef>
              <a:buClr>
                <a:srgbClr val="E50064"/>
              </a:buClr>
              <a:buSzPct val="123000"/>
              <a:buFont typeface="Calibri" panose="020F0502020204030204" pitchFamily="34" charset="0"/>
              <a:buChar char="›"/>
            </a:pPr>
            <a:r>
              <a:rPr lang="nl-NL" sz="1700" dirty="0">
                <a:solidFill>
                  <a:srgbClr val="000000"/>
                </a:solidFill>
              </a:rPr>
              <a:t>Er vindt doorwerking van het toegepast onderzoek naar het onderwijs plaats, lesstof wordt verrijkt met real-life cases</a:t>
            </a:r>
          </a:p>
          <a:p>
            <a:pPr>
              <a:spcBef>
                <a:spcPts val="1350"/>
              </a:spcBef>
              <a:buClr>
                <a:srgbClr val="E50064"/>
              </a:buClr>
              <a:buSzPct val="123000"/>
              <a:buFont typeface="Calibri" panose="020F0502020204030204" pitchFamily="34" charset="0"/>
              <a:buChar char="›"/>
            </a:pPr>
            <a:r>
              <a:rPr lang="nl-NL" sz="1700" dirty="0">
                <a:solidFill>
                  <a:srgbClr val="000000"/>
                </a:solidFill>
              </a:rPr>
              <a:t>Sprake van krachtenbundeling door samenwerkingsverbanden met Eindhoven Engine en Brainport Industries Campus</a:t>
            </a:r>
          </a:p>
          <a:p>
            <a:pPr>
              <a:spcBef>
                <a:spcPts val="1350"/>
              </a:spcBef>
              <a:buClr>
                <a:srgbClr val="E50064"/>
              </a:buClr>
              <a:buSzPct val="123000"/>
              <a:buFont typeface="Calibri" panose="020F0502020204030204" pitchFamily="34" charset="0"/>
              <a:buChar char="›"/>
            </a:pPr>
            <a:r>
              <a:rPr lang="nl-NL" sz="1700" dirty="0">
                <a:solidFill>
                  <a:srgbClr val="000000"/>
                </a:solidFill>
              </a:rPr>
              <a:t>Het </a:t>
            </a:r>
            <a:r>
              <a:rPr lang="nl-NL" sz="1700" dirty="0" err="1">
                <a:solidFill>
                  <a:srgbClr val="000000"/>
                </a:solidFill>
              </a:rPr>
              <a:t>CoE</a:t>
            </a:r>
            <a:r>
              <a:rPr lang="nl-NL" sz="1700" dirty="0">
                <a:solidFill>
                  <a:srgbClr val="000000"/>
                </a:solidFill>
              </a:rPr>
              <a:t> HTSM beschikt over goede e-</a:t>
            </a:r>
            <a:r>
              <a:rPr lang="nl-NL" sz="1700" dirty="0" err="1">
                <a:solidFill>
                  <a:srgbClr val="000000"/>
                </a:solidFill>
              </a:rPr>
              <a:t>learning</a:t>
            </a:r>
            <a:r>
              <a:rPr lang="nl-NL" sz="1700" dirty="0">
                <a:solidFill>
                  <a:srgbClr val="000000"/>
                </a:solidFill>
              </a:rPr>
              <a:t> competenties</a:t>
            </a:r>
          </a:p>
          <a:p>
            <a:pPr>
              <a:spcBef>
                <a:spcPts val="1350"/>
              </a:spcBef>
              <a:buClr>
                <a:srgbClr val="E50064"/>
              </a:buClr>
              <a:buSzPct val="123000"/>
              <a:buFont typeface="Calibri" panose="020F0502020204030204" pitchFamily="34" charset="0"/>
              <a:buChar char="›"/>
            </a:pPr>
            <a:r>
              <a:rPr lang="nl-NL" sz="1700" dirty="0">
                <a:solidFill>
                  <a:srgbClr val="000000"/>
                </a:solidFill>
              </a:rPr>
              <a:t>Binnen Fontys is het </a:t>
            </a:r>
            <a:r>
              <a:rPr lang="nl-NL" sz="1700" dirty="0" err="1">
                <a:solidFill>
                  <a:srgbClr val="000000"/>
                </a:solidFill>
              </a:rPr>
              <a:t>CoE</a:t>
            </a:r>
            <a:r>
              <a:rPr lang="nl-NL" sz="1700" dirty="0">
                <a:solidFill>
                  <a:srgbClr val="000000"/>
                </a:solidFill>
              </a:rPr>
              <a:t> HTSM een voorbeeldfunctie voor de andere </a:t>
            </a:r>
            <a:r>
              <a:rPr lang="nl-NL" sz="1700" dirty="0" err="1">
                <a:solidFill>
                  <a:srgbClr val="000000"/>
                </a:solidFill>
              </a:rPr>
              <a:t>Centres</a:t>
            </a:r>
            <a:r>
              <a:rPr lang="nl-NL" sz="1700" dirty="0">
                <a:solidFill>
                  <a:srgbClr val="000000"/>
                </a:solidFill>
              </a:rPr>
              <a:t> of Expertise</a:t>
            </a:r>
          </a:p>
          <a:p>
            <a:pPr>
              <a:spcBef>
                <a:spcPts val="1350"/>
              </a:spcBef>
              <a:buClr>
                <a:srgbClr val="E50064"/>
              </a:buClr>
              <a:buSzPct val="123000"/>
              <a:buFont typeface="Calibri" panose="020F0502020204030204" pitchFamily="34" charset="0"/>
              <a:buChar char="›"/>
            </a:pPr>
            <a:r>
              <a:rPr lang="nl-NL" sz="1700" dirty="0">
                <a:solidFill>
                  <a:srgbClr val="000000"/>
                </a:solidFill>
              </a:rPr>
              <a:t>Er is een substantieel commitment van Fontys voor het continueren van de huidige activiteiten.</a:t>
            </a:r>
          </a:p>
          <a:p>
            <a:pPr>
              <a:spcBef>
                <a:spcPts val="1350"/>
              </a:spcBef>
              <a:buClr>
                <a:srgbClr val="E50064"/>
              </a:buClr>
              <a:buSzPct val="123000"/>
              <a:buFont typeface="Calibri" panose="020F0502020204030204" pitchFamily="34" charset="0"/>
              <a:buChar char="›"/>
            </a:pPr>
            <a:endParaRPr lang="nl-NL" sz="1700" dirty="0">
              <a:solidFill>
                <a:srgbClr val="000000"/>
              </a:solidFill>
            </a:endParaRPr>
          </a:p>
        </p:txBody>
      </p:sp>
      <p:sp>
        <p:nvSpPr>
          <p:cNvPr id="4" name="Tijdelijke aanduiding voor voettekst 3">
            <a:extLst>
              <a:ext uri="{FF2B5EF4-FFF2-40B4-BE49-F238E27FC236}">
                <a16:creationId xmlns:a16="http://schemas.microsoft.com/office/drawing/2014/main" id="{17245CF2-F661-4B76-B018-7E2123174F38}"/>
              </a:ext>
            </a:extLst>
          </p:cNvPr>
          <p:cNvSpPr>
            <a:spLocks noGrp="1"/>
          </p:cNvSpPr>
          <p:nvPr>
            <p:ph type="ftr" sz="quarter" idx="11"/>
          </p:nvPr>
        </p:nvSpPr>
        <p:spPr>
          <a:xfrm>
            <a:off x="6405979" y="209578"/>
            <a:ext cx="2895600" cy="365125"/>
          </a:xfrm>
        </p:spPr>
        <p:txBody>
          <a:bodyPr/>
          <a:lstStyle/>
          <a:p>
            <a:r>
              <a:rPr lang="nl-NL" dirty="0"/>
              <a:t>© The </a:t>
            </a:r>
            <a:r>
              <a:rPr lang="nl-NL" dirty="0" err="1"/>
              <a:t>Innovation</a:t>
            </a:r>
            <a:r>
              <a:rPr lang="nl-NL" dirty="0"/>
              <a:t> Family</a:t>
            </a:r>
          </a:p>
        </p:txBody>
      </p:sp>
      <p:sp>
        <p:nvSpPr>
          <p:cNvPr id="5" name="Tijdelijke aanduiding voor dianummer 4">
            <a:extLst>
              <a:ext uri="{FF2B5EF4-FFF2-40B4-BE49-F238E27FC236}">
                <a16:creationId xmlns:a16="http://schemas.microsoft.com/office/drawing/2014/main" id="{B5451359-9455-4263-9472-765925235E1B}"/>
              </a:ext>
            </a:extLst>
          </p:cNvPr>
          <p:cNvSpPr>
            <a:spLocks noGrp="1"/>
          </p:cNvSpPr>
          <p:nvPr>
            <p:ph type="sldNum" sz="quarter" idx="12"/>
          </p:nvPr>
        </p:nvSpPr>
        <p:spPr/>
        <p:txBody>
          <a:bodyPr/>
          <a:lstStyle/>
          <a:p>
            <a:fld id="{4BF50216-8CF6-4915-8B9F-4B25573A4904}" type="slidenum">
              <a:rPr lang="nl-NL" smtClean="0"/>
              <a:t>17</a:t>
            </a:fld>
            <a:endParaRPr lang="nl-NL"/>
          </a:p>
        </p:txBody>
      </p:sp>
    </p:spTree>
    <p:extLst>
      <p:ext uri="{BB962C8B-B14F-4D97-AF65-F5344CB8AC3E}">
        <p14:creationId xmlns:p14="http://schemas.microsoft.com/office/powerpoint/2010/main" val="1176962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01D51-1456-45C4-8B8A-15E7240EFA62}"/>
              </a:ext>
            </a:extLst>
          </p:cNvPr>
          <p:cNvSpPr>
            <a:spLocks noGrp="1"/>
          </p:cNvSpPr>
          <p:nvPr>
            <p:ph type="title"/>
          </p:nvPr>
        </p:nvSpPr>
        <p:spPr>
          <a:xfrm>
            <a:off x="3755208" y="1043779"/>
            <a:ext cx="7886699" cy="551177"/>
          </a:xfrm>
        </p:spPr>
        <p:txBody>
          <a:bodyPr>
            <a:normAutofit fontScale="90000"/>
          </a:bodyPr>
          <a:lstStyle/>
          <a:p>
            <a:r>
              <a:rPr lang="nl-NL" sz="2700" dirty="0">
                <a:solidFill>
                  <a:srgbClr val="E50064"/>
                </a:solidFill>
              </a:rPr>
              <a:t>Aandachtspunten </a:t>
            </a:r>
            <a:br>
              <a:rPr lang="nl-NL" sz="2700" dirty="0">
                <a:solidFill>
                  <a:srgbClr val="E50064"/>
                </a:solidFill>
              </a:rPr>
            </a:br>
            <a:r>
              <a:rPr lang="nl-NL" sz="2700" dirty="0">
                <a:solidFill>
                  <a:srgbClr val="E50064"/>
                </a:solidFill>
              </a:rPr>
              <a:t>Saxion/Windesheim </a:t>
            </a:r>
            <a:r>
              <a:rPr lang="nl-NL" sz="2700" dirty="0" err="1">
                <a:solidFill>
                  <a:srgbClr val="E50064"/>
                </a:solidFill>
              </a:rPr>
              <a:t>TechforFuture</a:t>
            </a:r>
            <a:endParaRPr lang="en-GB" dirty="0">
              <a:solidFill>
                <a:srgbClr val="E50064"/>
              </a:solidFill>
            </a:endParaRPr>
          </a:p>
        </p:txBody>
      </p:sp>
      <p:sp>
        <p:nvSpPr>
          <p:cNvPr id="3" name="Tijdelijke aanduiding voor inhoud 2">
            <a:extLst>
              <a:ext uri="{FF2B5EF4-FFF2-40B4-BE49-F238E27FC236}">
                <a16:creationId xmlns:a16="http://schemas.microsoft.com/office/drawing/2014/main" id="{A832A493-0A99-42FB-96D9-C06E9877286C}"/>
              </a:ext>
            </a:extLst>
          </p:cNvPr>
          <p:cNvSpPr>
            <a:spLocks noGrp="1"/>
          </p:cNvSpPr>
          <p:nvPr>
            <p:ph idx="1"/>
          </p:nvPr>
        </p:nvSpPr>
        <p:spPr>
          <a:xfrm>
            <a:off x="81699" y="2432026"/>
            <a:ext cx="12028602" cy="5402107"/>
          </a:xfrm>
        </p:spPr>
        <p:txBody>
          <a:bodyPr>
            <a:normAutofit/>
          </a:bodyPr>
          <a:lstStyle/>
          <a:p>
            <a:pPr>
              <a:spcBef>
                <a:spcPts val="1350"/>
              </a:spcBef>
              <a:buClr>
                <a:srgbClr val="E50064"/>
              </a:buClr>
              <a:buSzPct val="123000"/>
              <a:buFont typeface="Calibri" panose="020F0502020204030204" pitchFamily="34" charset="0"/>
              <a:buChar char="›"/>
            </a:pPr>
            <a:r>
              <a:rPr lang="nl-NL" sz="1500" dirty="0">
                <a:solidFill>
                  <a:srgbClr val="000000"/>
                </a:solidFill>
              </a:rPr>
              <a:t>De individuele lectoren zijn in de lead, kennisdeling/samenwerkingen tussen de lectoraten is nog gering, waardoor de synergie tussen de verschillende onderzoekslijnen minder tot uiting komt.</a:t>
            </a:r>
          </a:p>
          <a:p>
            <a:pPr>
              <a:spcBef>
                <a:spcPts val="1350"/>
              </a:spcBef>
              <a:buClr>
                <a:srgbClr val="E50064"/>
              </a:buClr>
              <a:buSzPct val="123000"/>
              <a:buFont typeface="Calibri" panose="020F0502020204030204" pitchFamily="34" charset="0"/>
              <a:buChar char="›"/>
            </a:pPr>
            <a:r>
              <a:rPr lang="nl-NL" sz="1500" dirty="0">
                <a:solidFill>
                  <a:srgbClr val="000000"/>
                </a:solidFill>
              </a:rPr>
              <a:t>Doorwerking van onderzoek op onderwijs verloopt voornamelijk via het curriculum; nieuwe innovatie (hybride) leervormen zijn beperkt (bv </a:t>
            </a:r>
            <a:r>
              <a:rPr lang="nl-NL" sz="1500" dirty="0" err="1">
                <a:solidFill>
                  <a:srgbClr val="000000"/>
                </a:solidFill>
              </a:rPr>
              <a:t>learning</a:t>
            </a:r>
            <a:r>
              <a:rPr lang="nl-NL" sz="1500" dirty="0">
                <a:solidFill>
                  <a:srgbClr val="000000"/>
                </a:solidFill>
              </a:rPr>
              <a:t> </a:t>
            </a:r>
            <a:r>
              <a:rPr lang="nl-NL" sz="1500" dirty="0" err="1">
                <a:solidFill>
                  <a:srgbClr val="000000"/>
                </a:solidFill>
              </a:rPr>
              <a:t>communities</a:t>
            </a:r>
            <a:r>
              <a:rPr lang="nl-NL" sz="1500" dirty="0">
                <a:solidFill>
                  <a:srgbClr val="000000"/>
                </a:solidFill>
              </a:rPr>
              <a:t>). Ook de impact op LLO is gering.</a:t>
            </a:r>
          </a:p>
          <a:p>
            <a:pPr>
              <a:spcBef>
                <a:spcPts val="1350"/>
              </a:spcBef>
              <a:buClr>
                <a:srgbClr val="E50064"/>
              </a:buClr>
              <a:buSzPct val="123000"/>
              <a:buFont typeface="Calibri" panose="020F0502020204030204" pitchFamily="34" charset="0"/>
              <a:buChar char="›"/>
            </a:pPr>
            <a:r>
              <a:rPr lang="nl-NL" sz="1500" dirty="0">
                <a:solidFill>
                  <a:srgbClr val="000000"/>
                </a:solidFill>
              </a:rPr>
              <a:t>Disseminatie van kennis naar andere bedrijven en tussen lectoren en docenten onderling is nog onderbelicht. </a:t>
            </a:r>
          </a:p>
          <a:p>
            <a:pPr>
              <a:spcBef>
                <a:spcPts val="1350"/>
              </a:spcBef>
              <a:buClr>
                <a:srgbClr val="E50064"/>
              </a:buClr>
              <a:buSzPct val="123000"/>
              <a:buFont typeface="Calibri" panose="020F0502020204030204" pitchFamily="34" charset="0"/>
              <a:buChar char="›"/>
            </a:pPr>
            <a:r>
              <a:rPr lang="nl-NL" sz="1500" dirty="0">
                <a:solidFill>
                  <a:srgbClr val="000000"/>
                </a:solidFill>
              </a:rPr>
              <a:t>Focus is vooral hbo, de disseminatie van de opgedane kennis naar het mbo is op dit moment nog beperkt.</a:t>
            </a:r>
          </a:p>
          <a:p>
            <a:pPr>
              <a:spcBef>
                <a:spcPts val="1350"/>
              </a:spcBef>
              <a:buClr>
                <a:srgbClr val="E50064"/>
              </a:buClr>
              <a:buSzPct val="123000"/>
              <a:buFont typeface="Calibri" panose="020F0502020204030204" pitchFamily="34" charset="0"/>
              <a:buChar char="›"/>
            </a:pPr>
            <a:r>
              <a:rPr lang="nl-NL" sz="1500" dirty="0">
                <a:solidFill>
                  <a:srgbClr val="000000"/>
                </a:solidFill>
              </a:rPr>
              <a:t>Profilering voornamelijk via lectoren. </a:t>
            </a:r>
            <a:r>
              <a:rPr lang="nl-NL" sz="1500" dirty="0" err="1">
                <a:solidFill>
                  <a:srgbClr val="000000"/>
                </a:solidFill>
              </a:rPr>
              <a:t>CoE</a:t>
            </a:r>
            <a:r>
              <a:rPr lang="nl-NL" sz="1500" dirty="0">
                <a:solidFill>
                  <a:srgbClr val="000000"/>
                </a:solidFill>
              </a:rPr>
              <a:t> wordt teveel gezien als een van de financieringsinstrumenten en als beheersorganisatie, hoewel het </a:t>
            </a:r>
            <a:r>
              <a:rPr lang="nl-NL" sz="1500" dirty="0" err="1">
                <a:solidFill>
                  <a:srgbClr val="000000"/>
                </a:solidFill>
              </a:rPr>
              <a:t>CoE</a:t>
            </a:r>
            <a:r>
              <a:rPr lang="nl-NL" sz="1500" dirty="0">
                <a:solidFill>
                  <a:srgbClr val="000000"/>
                </a:solidFill>
              </a:rPr>
              <a:t> op dit moment ook de projecten ondersteund en acquisitie pleegt. </a:t>
            </a:r>
          </a:p>
          <a:p>
            <a:pPr>
              <a:spcBef>
                <a:spcPts val="1350"/>
              </a:spcBef>
              <a:buClr>
                <a:srgbClr val="E50064"/>
              </a:buClr>
              <a:buSzPct val="123000"/>
              <a:buFont typeface="Calibri" panose="020F0502020204030204" pitchFamily="34" charset="0"/>
              <a:buChar char="›"/>
            </a:pPr>
            <a:r>
              <a:rPr lang="nl-NL" sz="1500" dirty="0">
                <a:solidFill>
                  <a:srgbClr val="000000"/>
                </a:solidFill>
              </a:rPr>
              <a:t>De bedrijven zijn voornamelijk klanten en partner in een specifiek project, maar nog geen eigenaar/ partner voor TFF als geheel.</a:t>
            </a:r>
          </a:p>
          <a:p>
            <a:pPr>
              <a:spcBef>
                <a:spcPts val="1350"/>
              </a:spcBef>
              <a:buClr>
                <a:srgbClr val="E50064"/>
              </a:buClr>
              <a:buSzPct val="123000"/>
              <a:buFont typeface="Calibri" panose="020F0502020204030204" pitchFamily="34" charset="0"/>
              <a:buChar char="›"/>
            </a:pPr>
            <a:r>
              <a:rPr lang="nl-NL" sz="1500" dirty="0">
                <a:solidFill>
                  <a:srgbClr val="000000"/>
                </a:solidFill>
              </a:rPr>
              <a:t>Er is zowel intern als extern behoefte aan een business development functie.</a:t>
            </a:r>
          </a:p>
          <a:p>
            <a:pPr>
              <a:spcBef>
                <a:spcPts val="1350"/>
              </a:spcBef>
              <a:buClr>
                <a:srgbClr val="E50064"/>
              </a:buClr>
              <a:buSzPct val="123000"/>
              <a:buFont typeface="Calibri" panose="020F0502020204030204" pitchFamily="34" charset="0"/>
              <a:buChar char="›"/>
            </a:pPr>
            <a:r>
              <a:rPr lang="nl-NL" sz="1500" dirty="0">
                <a:solidFill>
                  <a:srgbClr val="000000"/>
                </a:solidFill>
              </a:rPr>
              <a:t>Geen concrete plannen voor verdere opschaling met nieuwe aanbod voor nieuwe doelgroepen.</a:t>
            </a:r>
          </a:p>
        </p:txBody>
      </p:sp>
      <p:sp>
        <p:nvSpPr>
          <p:cNvPr id="4" name="Tijdelijke aanduiding voor voettekst 3">
            <a:extLst>
              <a:ext uri="{FF2B5EF4-FFF2-40B4-BE49-F238E27FC236}">
                <a16:creationId xmlns:a16="http://schemas.microsoft.com/office/drawing/2014/main" id="{17245CF2-F661-4B76-B018-7E2123174F38}"/>
              </a:ext>
            </a:extLst>
          </p:cNvPr>
          <p:cNvSpPr>
            <a:spLocks noGrp="1"/>
          </p:cNvSpPr>
          <p:nvPr>
            <p:ph type="ftr" sz="quarter" idx="11"/>
          </p:nvPr>
        </p:nvSpPr>
        <p:spPr>
          <a:xfrm>
            <a:off x="6414856" y="198182"/>
            <a:ext cx="2895600" cy="365125"/>
          </a:xfrm>
        </p:spPr>
        <p:txBody>
          <a:bodyPr/>
          <a:lstStyle/>
          <a:p>
            <a:r>
              <a:rPr lang="nl-NL" dirty="0"/>
              <a:t>© The </a:t>
            </a:r>
            <a:r>
              <a:rPr lang="nl-NL" dirty="0" err="1"/>
              <a:t>Innovation</a:t>
            </a:r>
            <a:r>
              <a:rPr lang="nl-NL" dirty="0"/>
              <a:t> Family</a:t>
            </a:r>
          </a:p>
        </p:txBody>
      </p:sp>
      <p:sp>
        <p:nvSpPr>
          <p:cNvPr id="5" name="Tijdelijke aanduiding voor dianummer 4">
            <a:extLst>
              <a:ext uri="{FF2B5EF4-FFF2-40B4-BE49-F238E27FC236}">
                <a16:creationId xmlns:a16="http://schemas.microsoft.com/office/drawing/2014/main" id="{B5451359-9455-4263-9472-765925235E1B}"/>
              </a:ext>
            </a:extLst>
          </p:cNvPr>
          <p:cNvSpPr>
            <a:spLocks noGrp="1"/>
          </p:cNvSpPr>
          <p:nvPr>
            <p:ph type="sldNum" sz="quarter" idx="12"/>
          </p:nvPr>
        </p:nvSpPr>
        <p:spPr/>
        <p:txBody>
          <a:bodyPr/>
          <a:lstStyle/>
          <a:p>
            <a:fld id="{4BF50216-8CF6-4915-8B9F-4B25573A4904}" type="slidenum">
              <a:rPr lang="nl-NL" smtClean="0"/>
              <a:t>18</a:t>
            </a:fld>
            <a:endParaRPr lang="nl-NL"/>
          </a:p>
        </p:txBody>
      </p:sp>
    </p:spTree>
    <p:extLst>
      <p:ext uri="{BB962C8B-B14F-4D97-AF65-F5344CB8AC3E}">
        <p14:creationId xmlns:p14="http://schemas.microsoft.com/office/powerpoint/2010/main" val="3996642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01D51-1456-45C4-8B8A-15E7240EFA62}"/>
              </a:ext>
            </a:extLst>
          </p:cNvPr>
          <p:cNvSpPr>
            <a:spLocks noGrp="1"/>
          </p:cNvSpPr>
          <p:nvPr>
            <p:ph type="title"/>
          </p:nvPr>
        </p:nvSpPr>
        <p:spPr>
          <a:xfrm>
            <a:off x="3038770" y="1151421"/>
            <a:ext cx="6393587" cy="551177"/>
          </a:xfrm>
        </p:spPr>
        <p:txBody>
          <a:bodyPr>
            <a:normAutofit/>
          </a:bodyPr>
          <a:lstStyle/>
          <a:p>
            <a:r>
              <a:rPr lang="nl-NL" sz="2700" dirty="0">
                <a:solidFill>
                  <a:srgbClr val="E50064"/>
                </a:solidFill>
              </a:rPr>
              <a:t>Aandachtspunten Fontys </a:t>
            </a:r>
            <a:r>
              <a:rPr lang="nl-NL" sz="2700" dirty="0" err="1">
                <a:solidFill>
                  <a:srgbClr val="E50064"/>
                </a:solidFill>
              </a:rPr>
              <a:t>CoE</a:t>
            </a:r>
            <a:r>
              <a:rPr lang="nl-NL" sz="2700" dirty="0">
                <a:solidFill>
                  <a:srgbClr val="E50064"/>
                </a:solidFill>
              </a:rPr>
              <a:t> HTSM</a:t>
            </a:r>
            <a:endParaRPr lang="en-GB" dirty="0">
              <a:solidFill>
                <a:srgbClr val="E50064"/>
              </a:solidFill>
            </a:endParaRPr>
          </a:p>
        </p:txBody>
      </p:sp>
      <p:sp>
        <p:nvSpPr>
          <p:cNvPr id="3" name="Tijdelijke aanduiding voor inhoud 2">
            <a:extLst>
              <a:ext uri="{FF2B5EF4-FFF2-40B4-BE49-F238E27FC236}">
                <a16:creationId xmlns:a16="http://schemas.microsoft.com/office/drawing/2014/main" id="{A832A493-0A99-42FB-96D9-C06E9877286C}"/>
              </a:ext>
            </a:extLst>
          </p:cNvPr>
          <p:cNvSpPr>
            <a:spLocks noGrp="1"/>
          </p:cNvSpPr>
          <p:nvPr>
            <p:ph idx="1"/>
          </p:nvPr>
        </p:nvSpPr>
        <p:spPr>
          <a:xfrm>
            <a:off x="113123" y="2290712"/>
            <a:ext cx="11934334" cy="4567287"/>
          </a:xfrm>
        </p:spPr>
        <p:txBody>
          <a:bodyPr>
            <a:normAutofit/>
          </a:bodyPr>
          <a:lstStyle/>
          <a:p>
            <a:pPr>
              <a:spcBef>
                <a:spcPts val="1350"/>
              </a:spcBef>
              <a:buClr>
                <a:srgbClr val="E50064"/>
              </a:buClr>
              <a:buSzPct val="123000"/>
              <a:buFont typeface="Calibri" panose="020F0502020204030204" pitchFamily="34" charset="0"/>
              <a:buChar char="›"/>
            </a:pPr>
            <a:r>
              <a:rPr lang="nl-NL" sz="1500" dirty="0">
                <a:solidFill>
                  <a:srgbClr val="000000"/>
                </a:solidFill>
              </a:rPr>
              <a:t>Lectoren rapporteren aan directeuren van de Fontys-instituten. Dit bemoeilijkt de verbindende rol van het </a:t>
            </a:r>
            <a:r>
              <a:rPr lang="nl-NL" sz="1500" dirty="0" err="1">
                <a:solidFill>
                  <a:srgbClr val="000000"/>
                </a:solidFill>
              </a:rPr>
              <a:t>CoE</a:t>
            </a:r>
            <a:r>
              <a:rPr lang="nl-NL" sz="1500" dirty="0">
                <a:solidFill>
                  <a:srgbClr val="000000"/>
                </a:solidFill>
              </a:rPr>
              <a:t> HTSM</a:t>
            </a:r>
          </a:p>
          <a:p>
            <a:pPr>
              <a:spcBef>
                <a:spcPts val="1350"/>
              </a:spcBef>
              <a:buClr>
                <a:srgbClr val="E50064"/>
              </a:buClr>
              <a:buSzPct val="123000"/>
              <a:buFont typeface="Calibri" panose="020F0502020204030204" pitchFamily="34" charset="0"/>
              <a:buChar char="›"/>
            </a:pPr>
            <a:r>
              <a:rPr lang="nl-NL" sz="1500" dirty="0">
                <a:solidFill>
                  <a:srgbClr val="000000"/>
                </a:solidFill>
              </a:rPr>
              <a:t>Er ontbreekt een totaalbeeld van de portfolio/</a:t>
            </a:r>
            <a:r>
              <a:rPr lang="nl-NL" sz="1500" dirty="0" err="1">
                <a:solidFill>
                  <a:srgbClr val="000000"/>
                </a:solidFill>
              </a:rPr>
              <a:t>funnel</a:t>
            </a:r>
            <a:r>
              <a:rPr lang="nl-NL" sz="1500" dirty="0">
                <a:solidFill>
                  <a:srgbClr val="000000"/>
                </a:solidFill>
              </a:rPr>
              <a:t> van HTSM onderzoeksprojecten binnen Fontys.</a:t>
            </a:r>
          </a:p>
          <a:p>
            <a:pPr>
              <a:spcBef>
                <a:spcPts val="1350"/>
              </a:spcBef>
              <a:buClr>
                <a:srgbClr val="E50064"/>
              </a:buClr>
              <a:buSzPct val="123000"/>
              <a:buFont typeface="Calibri" panose="020F0502020204030204" pitchFamily="34" charset="0"/>
              <a:buChar char="›"/>
            </a:pPr>
            <a:r>
              <a:rPr lang="nl-NL" sz="1500" dirty="0">
                <a:solidFill>
                  <a:srgbClr val="000000"/>
                </a:solidFill>
              </a:rPr>
              <a:t>Onderzoeksprojecten zijn voor het merendeel nog kortlopende op zichzelf staande projecten en geen onderdeel van een programma</a:t>
            </a:r>
          </a:p>
          <a:p>
            <a:pPr>
              <a:spcBef>
                <a:spcPts val="1350"/>
              </a:spcBef>
              <a:buClr>
                <a:srgbClr val="E50064"/>
              </a:buClr>
              <a:buSzPct val="123000"/>
              <a:buFont typeface="Calibri" panose="020F0502020204030204" pitchFamily="34" charset="0"/>
              <a:buChar char="›"/>
            </a:pPr>
            <a:r>
              <a:rPr lang="nl-NL" sz="1500" dirty="0">
                <a:solidFill>
                  <a:srgbClr val="000000"/>
                </a:solidFill>
              </a:rPr>
              <a:t>Er is behoefte aan business development support en projectmanagement</a:t>
            </a:r>
          </a:p>
          <a:p>
            <a:pPr>
              <a:spcBef>
                <a:spcPts val="1350"/>
              </a:spcBef>
              <a:buClr>
                <a:srgbClr val="E50064"/>
              </a:buClr>
              <a:buSzPct val="123000"/>
              <a:buFont typeface="Calibri" panose="020F0502020204030204" pitchFamily="34" charset="0"/>
              <a:buChar char="›"/>
            </a:pPr>
            <a:r>
              <a:rPr lang="nl-NL" sz="1500" dirty="0">
                <a:solidFill>
                  <a:srgbClr val="000000"/>
                </a:solidFill>
              </a:rPr>
              <a:t>Bedrijven zijn nog geen eigenaar / partner van het </a:t>
            </a:r>
            <a:r>
              <a:rPr lang="nl-NL" sz="1500" dirty="0" err="1">
                <a:solidFill>
                  <a:srgbClr val="000000"/>
                </a:solidFill>
              </a:rPr>
              <a:t>CoE</a:t>
            </a:r>
            <a:r>
              <a:rPr lang="nl-NL" sz="1500" dirty="0">
                <a:solidFill>
                  <a:srgbClr val="000000"/>
                </a:solidFill>
              </a:rPr>
              <a:t> HTSM als </a:t>
            </a:r>
            <a:r>
              <a:rPr lang="nl-NL" sz="1500" dirty="0" err="1">
                <a:solidFill>
                  <a:srgbClr val="000000"/>
                </a:solidFill>
              </a:rPr>
              <a:t>geheeel</a:t>
            </a:r>
            <a:endParaRPr lang="nl-NL" sz="1500" dirty="0">
              <a:solidFill>
                <a:srgbClr val="000000"/>
              </a:solidFill>
            </a:endParaRPr>
          </a:p>
          <a:p>
            <a:pPr>
              <a:spcBef>
                <a:spcPts val="1350"/>
              </a:spcBef>
              <a:buClr>
                <a:srgbClr val="E50064"/>
              </a:buClr>
              <a:buSzPct val="123000"/>
              <a:buFont typeface="Calibri" panose="020F0502020204030204" pitchFamily="34" charset="0"/>
              <a:buChar char="›"/>
            </a:pPr>
            <a:r>
              <a:rPr lang="nl-NL" sz="1500" dirty="0" err="1">
                <a:solidFill>
                  <a:srgbClr val="000000"/>
                </a:solidFill>
              </a:rPr>
              <a:t>Doorwerkting</a:t>
            </a:r>
            <a:r>
              <a:rPr lang="nl-NL" sz="1500" dirty="0">
                <a:solidFill>
                  <a:srgbClr val="000000"/>
                </a:solidFill>
              </a:rPr>
              <a:t> van de onderzoeksresultaten naar het onderwijs is in het algemeen nog onderbelicht.</a:t>
            </a:r>
          </a:p>
          <a:p>
            <a:pPr>
              <a:spcBef>
                <a:spcPts val="1350"/>
              </a:spcBef>
              <a:buClr>
                <a:srgbClr val="E50064"/>
              </a:buClr>
              <a:buSzPct val="123000"/>
              <a:buFont typeface="Calibri" panose="020F0502020204030204" pitchFamily="34" charset="0"/>
              <a:buChar char="›"/>
            </a:pPr>
            <a:r>
              <a:rPr lang="nl-NL" sz="1500" dirty="0">
                <a:solidFill>
                  <a:srgbClr val="000000"/>
                </a:solidFill>
              </a:rPr>
              <a:t>Niet alle projecten die aangeleverd worden door bedrijven kunnen aangenomen worden vanwege een tekort aan onderzoekscapaciteit.</a:t>
            </a:r>
          </a:p>
          <a:p>
            <a:pPr>
              <a:spcBef>
                <a:spcPts val="1350"/>
              </a:spcBef>
              <a:buClr>
                <a:srgbClr val="E50064"/>
              </a:buClr>
              <a:buSzPct val="123000"/>
              <a:buFont typeface="Calibri" panose="020F0502020204030204" pitchFamily="34" charset="0"/>
              <a:buChar char="›"/>
            </a:pPr>
            <a:r>
              <a:rPr lang="nl-NL" sz="1500" dirty="0">
                <a:solidFill>
                  <a:srgbClr val="000000"/>
                </a:solidFill>
              </a:rPr>
              <a:t>Er is geen sprake van integrale positionering van HTSM.</a:t>
            </a:r>
          </a:p>
          <a:p>
            <a:pPr>
              <a:spcBef>
                <a:spcPts val="1350"/>
              </a:spcBef>
              <a:buClr>
                <a:srgbClr val="E50064"/>
              </a:buClr>
              <a:buSzPct val="123000"/>
              <a:buFont typeface="Calibri" panose="020F0502020204030204" pitchFamily="34" charset="0"/>
              <a:buChar char="›"/>
            </a:pPr>
            <a:r>
              <a:rPr lang="nl-NL" sz="1500" dirty="0">
                <a:solidFill>
                  <a:srgbClr val="000000"/>
                </a:solidFill>
              </a:rPr>
              <a:t>Er is minder aandacht voor vasthouden en uitbouwen van bestaande klanten.</a:t>
            </a:r>
          </a:p>
          <a:p>
            <a:pPr>
              <a:spcBef>
                <a:spcPts val="1350"/>
              </a:spcBef>
              <a:buClr>
                <a:srgbClr val="E50064"/>
              </a:buClr>
              <a:buSzPct val="123000"/>
              <a:buFont typeface="Calibri" panose="020F0502020204030204" pitchFamily="34" charset="0"/>
              <a:buChar char="›"/>
            </a:pPr>
            <a:r>
              <a:rPr lang="nl-NL" sz="1500" dirty="0">
                <a:solidFill>
                  <a:srgbClr val="000000"/>
                </a:solidFill>
              </a:rPr>
              <a:t>Onderzoek business modellen voor LLO. Samenwerken met partners die al een gevestigde naam hebben?</a:t>
            </a:r>
          </a:p>
          <a:p>
            <a:pPr>
              <a:spcBef>
                <a:spcPts val="1350"/>
              </a:spcBef>
              <a:buClr>
                <a:srgbClr val="E50064"/>
              </a:buClr>
              <a:buSzPct val="123000"/>
              <a:buFont typeface="Calibri" panose="020F0502020204030204" pitchFamily="34" charset="0"/>
              <a:buChar char="›"/>
            </a:pPr>
            <a:r>
              <a:rPr lang="nl-NL" sz="1500" dirty="0">
                <a:solidFill>
                  <a:srgbClr val="000000"/>
                </a:solidFill>
              </a:rPr>
              <a:t>Ontwikkel een business plan</a:t>
            </a:r>
          </a:p>
        </p:txBody>
      </p:sp>
      <p:sp>
        <p:nvSpPr>
          <p:cNvPr id="4" name="Tijdelijke aanduiding voor voettekst 3">
            <a:extLst>
              <a:ext uri="{FF2B5EF4-FFF2-40B4-BE49-F238E27FC236}">
                <a16:creationId xmlns:a16="http://schemas.microsoft.com/office/drawing/2014/main" id="{17245CF2-F661-4B76-B018-7E2123174F38}"/>
              </a:ext>
            </a:extLst>
          </p:cNvPr>
          <p:cNvSpPr>
            <a:spLocks noGrp="1"/>
          </p:cNvSpPr>
          <p:nvPr>
            <p:ph type="ftr" sz="quarter" idx="11"/>
          </p:nvPr>
        </p:nvSpPr>
        <p:spPr>
          <a:xfrm>
            <a:off x="6414856" y="198182"/>
            <a:ext cx="2895600" cy="365125"/>
          </a:xfrm>
        </p:spPr>
        <p:txBody>
          <a:bodyPr/>
          <a:lstStyle/>
          <a:p>
            <a:r>
              <a:rPr lang="nl-NL" dirty="0"/>
              <a:t>© The </a:t>
            </a:r>
            <a:r>
              <a:rPr lang="nl-NL" dirty="0" err="1"/>
              <a:t>Innovation</a:t>
            </a:r>
            <a:r>
              <a:rPr lang="nl-NL" dirty="0"/>
              <a:t> Family</a:t>
            </a:r>
          </a:p>
        </p:txBody>
      </p:sp>
      <p:sp>
        <p:nvSpPr>
          <p:cNvPr id="5" name="Tijdelijke aanduiding voor dianummer 4">
            <a:extLst>
              <a:ext uri="{FF2B5EF4-FFF2-40B4-BE49-F238E27FC236}">
                <a16:creationId xmlns:a16="http://schemas.microsoft.com/office/drawing/2014/main" id="{B5451359-9455-4263-9472-765925235E1B}"/>
              </a:ext>
            </a:extLst>
          </p:cNvPr>
          <p:cNvSpPr>
            <a:spLocks noGrp="1"/>
          </p:cNvSpPr>
          <p:nvPr>
            <p:ph type="sldNum" sz="quarter" idx="12"/>
          </p:nvPr>
        </p:nvSpPr>
        <p:spPr/>
        <p:txBody>
          <a:bodyPr/>
          <a:lstStyle/>
          <a:p>
            <a:fld id="{4BF50216-8CF6-4915-8B9F-4B25573A4904}" type="slidenum">
              <a:rPr lang="nl-NL" smtClean="0"/>
              <a:t>19</a:t>
            </a:fld>
            <a:endParaRPr lang="nl-NL"/>
          </a:p>
        </p:txBody>
      </p:sp>
    </p:spTree>
    <p:extLst>
      <p:ext uri="{BB962C8B-B14F-4D97-AF65-F5344CB8AC3E}">
        <p14:creationId xmlns:p14="http://schemas.microsoft.com/office/powerpoint/2010/main" val="175184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20A63C-11F7-4A17-A614-DD4EE4DD67DB}"/>
              </a:ext>
            </a:extLst>
          </p:cNvPr>
          <p:cNvSpPr>
            <a:spLocks noGrp="1"/>
          </p:cNvSpPr>
          <p:nvPr>
            <p:ph type="title"/>
          </p:nvPr>
        </p:nvSpPr>
        <p:spPr>
          <a:xfrm>
            <a:off x="838200" y="2422414"/>
            <a:ext cx="10515600" cy="1325563"/>
          </a:xfrm>
        </p:spPr>
        <p:txBody>
          <a:bodyPr>
            <a:normAutofit/>
          </a:bodyPr>
          <a:lstStyle/>
          <a:p>
            <a:r>
              <a:rPr lang="nl-NL" dirty="0"/>
              <a:t>Aanpak  Katapult</a:t>
            </a:r>
            <a:br>
              <a:rPr lang="nl-NL" dirty="0"/>
            </a:br>
            <a:r>
              <a:rPr lang="nl-NL" dirty="0"/>
              <a:t>bundeling van impact, kracht van PPS</a:t>
            </a:r>
          </a:p>
        </p:txBody>
      </p:sp>
      <p:sp>
        <p:nvSpPr>
          <p:cNvPr id="3" name="Tijdelijke aanduiding voor inhoud 2">
            <a:extLst>
              <a:ext uri="{FF2B5EF4-FFF2-40B4-BE49-F238E27FC236}">
                <a16:creationId xmlns:a16="http://schemas.microsoft.com/office/drawing/2014/main" id="{CACFEC95-27F9-49CF-A55E-BBD276F20027}"/>
              </a:ext>
            </a:extLst>
          </p:cNvPr>
          <p:cNvSpPr>
            <a:spLocks noGrp="1"/>
          </p:cNvSpPr>
          <p:nvPr>
            <p:ph idx="1"/>
          </p:nvPr>
        </p:nvSpPr>
        <p:spPr>
          <a:xfrm>
            <a:off x="838200" y="3909606"/>
            <a:ext cx="10515600" cy="1555529"/>
          </a:xfrm>
        </p:spPr>
        <p:txBody>
          <a:bodyPr/>
          <a:lstStyle/>
          <a:p>
            <a:r>
              <a:rPr lang="nl-NL" dirty="0"/>
              <a:t>1 Webpage voor individuele en gezamenlijke benchmarking</a:t>
            </a:r>
          </a:p>
          <a:p>
            <a:r>
              <a:rPr lang="nl-NL" dirty="0"/>
              <a:t>2 Peerreviews</a:t>
            </a:r>
          </a:p>
          <a:p>
            <a:r>
              <a:rPr lang="nl-NL" dirty="0"/>
              <a:t>3 Storytelling</a:t>
            </a:r>
          </a:p>
        </p:txBody>
      </p:sp>
    </p:spTree>
    <p:extLst>
      <p:ext uri="{BB962C8B-B14F-4D97-AF65-F5344CB8AC3E}">
        <p14:creationId xmlns:p14="http://schemas.microsoft.com/office/powerpoint/2010/main" val="3379773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a:extLst>
              <a:ext uri="{FF2B5EF4-FFF2-40B4-BE49-F238E27FC236}">
                <a16:creationId xmlns:a16="http://schemas.microsoft.com/office/drawing/2014/main" id="{591A37D4-9F08-4AB7-8516-A7265AA7C2FB}"/>
              </a:ext>
            </a:extLst>
          </p:cNvPr>
          <p:cNvSpPr txBox="1"/>
          <p:nvPr/>
        </p:nvSpPr>
        <p:spPr>
          <a:xfrm>
            <a:off x="4048993" y="1734125"/>
            <a:ext cx="2966605" cy="1338828"/>
          </a:xfrm>
          <a:prstGeom prst="rect">
            <a:avLst/>
          </a:prstGeom>
          <a:noFill/>
        </p:spPr>
        <p:txBody>
          <a:bodyPr wrap="square" rtlCol="0">
            <a:spAutoFit/>
          </a:bodyPr>
          <a:lstStyle/>
          <a:p>
            <a:r>
              <a:rPr lang="nl-NL" sz="1350" b="1" dirty="0">
                <a:solidFill>
                  <a:schemeClr val="tx2"/>
                </a:solidFill>
                <a:latin typeface="Calibri" panose="020F0502020204030204" pitchFamily="34" charset="0"/>
                <a:cs typeface="Calibri" panose="020F0502020204030204" pitchFamily="34" charset="0"/>
              </a:rPr>
              <a:t>Onderwijs</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Initiële Onderwijs</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Nieuwe leervormen</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Doorlopende leerlijnen</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Docent professionalisering</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Post Initiële Onderwijs (LLO)</a:t>
            </a:r>
          </a:p>
        </p:txBody>
      </p:sp>
      <p:sp>
        <p:nvSpPr>
          <p:cNvPr id="34" name="Tekstvak 33">
            <a:extLst>
              <a:ext uri="{FF2B5EF4-FFF2-40B4-BE49-F238E27FC236}">
                <a16:creationId xmlns:a16="http://schemas.microsoft.com/office/drawing/2014/main" id="{EF369963-B138-43FC-BB4F-30E3A29AE181}"/>
              </a:ext>
            </a:extLst>
          </p:cNvPr>
          <p:cNvSpPr txBox="1"/>
          <p:nvPr/>
        </p:nvSpPr>
        <p:spPr>
          <a:xfrm>
            <a:off x="7516309" y="1734125"/>
            <a:ext cx="2966605" cy="1754326"/>
          </a:xfrm>
          <a:prstGeom prst="rect">
            <a:avLst/>
          </a:prstGeom>
          <a:noFill/>
        </p:spPr>
        <p:txBody>
          <a:bodyPr wrap="square" rtlCol="0">
            <a:spAutoFit/>
          </a:bodyPr>
          <a:lstStyle/>
          <a:p>
            <a:r>
              <a:rPr lang="nl-NL" sz="1350" b="1" dirty="0">
                <a:solidFill>
                  <a:schemeClr val="tx2"/>
                </a:solidFill>
                <a:latin typeface="Calibri" panose="020F0502020204030204" pitchFamily="34" charset="0"/>
                <a:cs typeface="Calibri" panose="020F0502020204030204" pitchFamily="34" charset="0"/>
              </a:rPr>
              <a:t>Praktijkgericht onderzoek</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Invulling onderzoeking</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Benodigde Middelen</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Doorwerking naar het onderwijs</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Doorwerking naar de beroepspraktijk</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Doorwerking naar ontwikkeling van kennis</a:t>
            </a:r>
          </a:p>
        </p:txBody>
      </p:sp>
      <p:sp>
        <p:nvSpPr>
          <p:cNvPr id="35" name="Tekstvak 34">
            <a:extLst>
              <a:ext uri="{FF2B5EF4-FFF2-40B4-BE49-F238E27FC236}">
                <a16:creationId xmlns:a16="http://schemas.microsoft.com/office/drawing/2014/main" id="{5A8DD5B4-60D5-461C-AADE-9117E668E450}"/>
              </a:ext>
            </a:extLst>
          </p:cNvPr>
          <p:cNvSpPr txBox="1"/>
          <p:nvPr/>
        </p:nvSpPr>
        <p:spPr>
          <a:xfrm>
            <a:off x="4048993" y="3692007"/>
            <a:ext cx="2966605" cy="1754326"/>
          </a:xfrm>
          <a:prstGeom prst="rect">
            <a:avLst/>
          </a:prstGeom>
          <a:noFill/>
        </p:spPr>
        <p:txBody>
          <a:bodyPr wrap="square" rtlCol="0">
            <a:spAutoFit/>
          </a:bodyPr>
          <a:lstStyle/>
          <a:p>
            <a:r>
              <a:rPr lang="nl-NL" sz="1350" b="1" dirty="0">
                <a:solidFill>
                  <a:schemeClr val="tx2"/>
                </a:solidFill>
                <a:latin typeface="Calibri" panose="020F0502020204030204" pitchFamily="34" charset="0"/>
                <a:cs typeface="Calibri" panose="020F0502020204030204" pitchFamily="34" charset="0"/>
              </a:rPr>
              <a:t>Innovatie van de beroepspraktijk</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Innovatief vermogen beroepspraktijk</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Benodigde </a:t>
            </a:r>
            <a:r>
              <a:rPr lang="nl-NL" sz="1350" dirty="0" err="1">
                <a:solidFill>
                  <a:schemeClr val="accent2"/>
                </a:solidFill>
                <a:latin typeface="Calibri" panose="020F0502020204030204" pitchFamily="34" charset="0"/>
                <a:cs typeface="Calibri" panose="020F0502020204030204" pitchFamily="34" charset="0"/>
              </a:rPr>
              <a:t>iddelen</a:t>
            </a:r>
            <a:endParaRPr lang="nl-NL" sz="1350" dirty="0">
              <a:solidFill>
                <a:schemeClr val="accent2"/>
              </a:solidFill>
              <a:latin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Learning </a:t>
            </a:r>
            <a:r>
              <a:rPr lang="nl-NL" sz="1350" dirty="0" err="1">
                <a:solidFill>
                  <a:schemeClr val="accent2"/>
                </a:solidFill>
                <a:latin typeface="Calibri" panose="020F0502020204030204" pitchFamily="34" charset="0"/>
                <a:cs typeface="Calibri" panose="020F0502020204030204" pitchFamily="34" charset="0"/>
              </a:rPr>
              <a:t>communities</a:t>
            </a:r>
            <a:endParaRPr lang="nl-NL" sz="1350" dirty="0">
              <a:solidFill>
                <a:schemeClr val="accent2"/>
              </a:solidFill>
              <a:latin typeface="Calibri" panose="020F0502020204030204" pitchFamily="34" charset="0"/>
              <a:cs typeface="Calibri" panose="020F0502020204030204" pitchFamily="34" charset="0"/>
            </a:endParaRP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Human </a:t>
            </a:r>
            <a:r>
              <a:rPr lang="nl-NL" sz="1350" dirty="0" err="1">
                <a:solidFill>
                  <a:schemeClr val="accent2"/>
                </a:solidFill>
                <a:latin typeface="Calibri" panose="020F0502020204030204" pitchFamily="34" charset="0"/>
                <a:cs typeface="Calibri" panose="020F0502020204030204" pitchFamily="34" charset="0"/>
              </a:rPr>
              <a:t>Capital</a:t>
            </a:r>
            <a:r>
              <a:rPr lang="nl-NL" sz="1350" dirty="0">
                <a:solidFill>
                  <a:schemeClr val="accent2"/>
                </a:solidFill>
                <a:latin typeface="Calibri" panose="020F0502020204030204" pitchFamily="34" charset="0"/>
                <a:cs typeface="Calibri" panose="020F0502020204030204" pitchFamily="34" charset="0"/>
              </a:rPr>
              <a:t> (kwantitatief en kwalitatief incl. 21st </a:t>
            </a:r>
            <a:r>
              <a:rPr lang="nl-NL" sz="1350" dirty="0" err="1">
                <a:solidFill>
                  <a:schemeClr val="accent2"/>
                </a:solidFill>
                <a:latin typeface="Calibri" panose="020F0502020204030204" pitchFamily="34" charset="0"/>
                <a:cs typeface="Calibri" panose="020F0502020204030204" pitchFamily="34" charset="0"/>
              </a:rPr>
              <a:t>century</a:t>
            </a:r>
            <a:r>
              <a:rPr lang="nl-NL" sz="1350" dirty="0">
                <a:solidFill>
                  <a:schemeClr val="accent2"/>
                </a:solidFill>
                <a:latin typeface="Calibri" panose="020F0502020204030204" pitchFamily="34" charset="0"/>
                <a:cs typeface="Calibri" panose="020F0502020204030204" pitchFamily="34" charset="0"/>
              </a:rPr>
              <a:t> skills)</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Mobiliteit en flexibiliteit werknemer</a:t>
            </a:r>
          </a:p>
        </p:txBody>
      </p:sp>
      <p:sp>
        <p:nvSpPr>
          <p:cNvPr id="36" name="Tekstvak 35">
            <a:extLst>
              <a:ext uri="{FF2B5EF4-FFF2-40B4-BE49-F238E27FC236}">
                <a16:creationId xmlns:a16="http://schemas.microsoft.com/office/drawing/2014/main" id="{219924E0-8FFE-43E9-B909-AA29790D6800}"/>
              </a:ext>
            </a:extLst>
          </p:cNvPr>
          <p:cNvSpPr txBox="1"/>
          <p:nvPr/>
        </p:nvSpPr>
        <p:spPr>
          <a:xfrm>
            <a:off x="7516309" y="3692006"/>
            <a:ext cx="2966605" cy="1338828"/>
          </a:xfrm>
          <a:prstGeom prst="rect">
            <a:avLst/>
          </a:prstGeom>
          <a:noFill/>
        </p:spPr>
        <p:txBody>
          <a:bodyPr wrap="square" rtlCol="0">
            <a:spAutoFit/>
          </a:bodyPr>
          <a:lstStyle/>
          <a:p>
            <a:r>
              <a:rPr lang="nl-NL" sz="1350" b="1" dirty="0">
                <a:solidFill>
                  <a:schemeClr val="tx2"/>
                </a:solidFill>
                <a:latin typeface="Calibri" panose="020F0502020204030204" pitchFamily="34" charset="0"/>
                <a:cs typeface="Calibri" panose="020F0502020204030204" pitchFamily="34" charset="0"/>
              </a:rPr>
              <a:t>Infrastructuur</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Locaties</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Hardware</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Digitale Infrastructuur</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E-</a:t>
            </a:r>
            <a:r>
              <a:rPr lang="nl-NL" sz="1350" dirty="0" err="1">
                <a:solidFill>
                  <a:schemeClr val="accent2"/>
                </a:solidFill>
                <a:latin typeface="Calibri" panose="020F0502020204030204" pitchFamily="34" charset="0"/>
                <a:cs typeface="Calibri" panose="020F0502020204030204" pitchFamily="34" charset="0"/>
              </a:rPr>
              <a:t>learning</a:t>
            </a:r>
            <a:r>
              <a:rPr lang="nl-NL" sz="1350" dirty="0">
                <a:solidFill>
                  <a:schemeClr val="accent2"/>
                </a:solidFill>
                <a:latin typeface="Calibri" panose="020F0502020204030204" pitchFamily="34" charset="0"/>
                <a:cs typeface="Calibri" panose="020F0502020204030204" pitchFamily="34" charset="0"/>
              </a:rPr>
              <a:t> omgeving</a:t>
            </a:r>
          </a:p>
          <a:p>
            <a:pPr marL="214313" indent="-214313">
              <a:buFont typeface="Arial" panose="020B0604020202020204" pitchFamily="34" charset="0"/>
              <a:buChar char="•"/>
            </a:pPr>
            <a:r>
              <a:rPr lang="nl-NL" sz="1350" dirty="0">
                <a:solidFill>
                  <a:schemeClr val="accent2"/>
                </a:solidFill>
                <a:latin typeface="Calibri" panose="020F0502020204030204" pitchFamily="34" charset="0"/>
                <a:cs typeface="Calibri" panose="020F0502020204030204" pitchFamily="34" charset="0"/>
              </a:rPr>
              <a:t>Bemensing/support (‘software’)</a:t>
            </a:r>
          </a:p>
        </p:txBody>
      </p:sp>
      <p:pic>
        <p:nvPicPr>
          <p:cNvPr id="3" name="Afbeelding 2">
            <a:extLst>
              <a:ext uri="{FF2B5EF4-FFF2-40B4-BE49-F238E27FC236}">
                <a16:creationId xmlns:a16="http://schemas.microsoft.com/office/drawing/2014/main" id="{8D99957C-E35E-4DEC-8CFD-DBF650712564}"/>
              </a:ext>
            </a:extLst>
          </p:cNvPr>
          <p:cNvPicPr>
            <a:picLocks noChangeAspect="1"/>
          </p:cNvPicPr>
          <p:nvPr/>
        </p:nvPicPr>
        <p:blipFill>
          <a:blip r:embed="rId2"/>
          <a:stretch>
            <a:fillRect/>
          </a:stretch>
        </p:blipFill>
        <p:spPr>
          <a:xfrm>
            <a:off x="1641232" y="2720175"/>
            <a:ext cx="1907048" cy="1735145"/>
          </a:xfrm>
          <a:prstGeom prst="rect">
            <a:avLst/>
          </a:prstGeom>
        </p:spPr>
      </p:pic>
      <p:sp>
        <p:nvSpPr>
          <p:cNvPr id="10" name="Tijdelijke aanduiding voor voettekst 3">
            <a:extLst>
              <a:ext uri="{FF2B5EF4-FFF2-40B4-BE49-F238E27FC236}">
                <a16:creationId xmlns:a16="http://schemas.microsoft.com/office/drawing/2014/main" id="{6AAD1C76-9579-419C-88FC-B62DF6F00134}"/>
              </a:ext>
            </a:extLst>
          </p:cNvPr>
          <p:cNvSpPr>
            <a:spLocks noGrp="1"/>
          </p:cNvSpPr>
          <p:nvPr>
            <p:ph type="ftr" sz="quarter" idx="11"/>
          </p:nvPr>
        </p:nvSpPr>
        <p:spPr>
          <a:xfrm>
            <a:off x="4552950" y="5806353"/>
            <a:ext cx="3086100" cy="171453"/>
          </a:xfrm>
        </p:spPr>
        <p:txBody>
          <a:bodyPr/>
          <a:lstStyle/>
          <a:p>
            <a:r>
              <a:rPr lang="nl-NL" dirty="0"/>
              <a:t>© The </a:t>
            </a:r>
            <a:r>
              <a:rPr lang="nl-NL" dirty="0" err="1"/>
              <a:t>Innovation</a:t>
            </a:r>
            <a:r>
              <a:rPr lang="nl-NL" dirty="0"/>
              <a:t> Family</a:t>
            </a:r>
          </a:p>
        </p:txBody>
      </p:sp>
    </p:spTree>
    <p:extLst>
      <p:ext uri="{BB962C8B-B14F-4D97-AF65-F5344CB8AC3E}">
        <p14:creationId xmlns:p14="http://schemas.microsoft.com/office/powerpoint/2010/main" val="263164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subTnLst>
                                    <p:animClr clrSpc="rgb" dir="cw">
                                      <p:cBhvr override="childStyle">
                                        <p:cTn dur="1" fill="hold" display="0" masterRel="nextClick" afterEffect="1"/>
                                        <p:tgtEl>
                                          <p:spTgt spid="8"/>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subTnLst>
                                    <p:animClr clrSpc="rgb" dir="cw">
                                      <p:cBhvr override="childStyle">
                                        <p:cTn dur="1" fill="hold" display="0" masterRel="nextClick" afterEffect="1"/>
                                        <p:tgtEl>
                                          <p:spTgt spid="34"/>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subTnLst>
                                    <p:animClr clrSpc="rgb" dir="cw">
                                      <p:cBhvr override="childStyle">
                                        <p:cTn dur="1" fill="hold" display="0" masterRel="nextClick" afterEffect="1"/>
                                        <p:tgtEl>
                                          <p:spTgt spid="35"/>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4" grpId="0"/>
      <p:bldP spid="35"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901D51-1456-45C4-8B8A-15E7240EFA62}"/>
              </a:ext>
            </a:extLst>
          </p:cNvPr>
          <p:cNvSpPr>
            <a:spLocks noGrp="1"/>
          </p:cNvSpPr>
          <p:nvPr>
            <p:ph type="title"/>
          </p:nvPr>
        </p:nvSpPr>
        <p:spPr>
          <a:xfrm>
            <a:off x="3161318" y="1373971"/>
            <a:ext cx="7886700" cy="551177"/>
          </a:xfrm>
        </p:spPr>
        <p:txBody>
          <a:bodyPr/>
          <a:lstStyle/>
          <a:p>
            <a:r>
              <a:rPr lang="nl-NL" sz="2700" dirty="0">
                <a:solidFill>
                  <a:srgbClr val="E50064"/>
                </a:solidFill>
              </a:rPr>
              <a:t>Feedback Aanbod – Toegepast onderzoek</a:t>
            </a:r>
            <a:endParaRPr lang="en-GB" dirty="0">
              <a:solidFill>
                <a:srgbClr val="E50064"/>
              </a:solidFill>
            </a:endParaRPr>
          </a:p>
        </p:txBody>
      </p:sp>
      <p:sp>
        <p:nvSpPr>
          <p:cNvPr id="3" name="Tijdelijke aanduiding voor inhoud 2">
            <a:extLst>
              <a:ext uri="{FF2B5EF4-FFF2-40B4-BE49-F238E27FC236}">
                <a16:creationId xmlns:a16="http://schemas.microsoft.com/office/drawing/2014/main" id="{A832A493-0A99-42FB-96D9-C06E9877286C}"/>
              </a:ext>
            </a:extLst>
          </p:cNvPr>
          <p:cNvSpPr>
            <a:spLocks noGrp="1"/>
          </p:cNvSpPr>
          <p:nvPr>
            <p:ph idx="1"/>
          </p:nvPr>
        </p:nvSpPr>
        <p:spPr>
          <a:xfrm>
            <a:off x="0" y="2424767"/>
            <a:ext cx="12009748" cy="5647260"/>
          </a:xfrm>
        </p:spPr>
        <p:txBody>
          <a:bodyPr>
            <a:normAutofit/>
          </a:bodyPr>
          <a:lstStyle/>
          <a:p>
            <a:pPr marL="201216" indent="-201216">
              <a:spcBef>
                <a:spcPts val="450"/>
              </a:spcBef>
              <a:buClr>
                <a:srgbClr val="E50064"/>
              </a:buClr>
              <a:buSzPct val="123000"/>
              <a:buFont typeface="Calibri" panose="020F0502020204030204" pitchFamily="34" charset="0"/>
              <a:buChar char="›"/>
            </a:pPr>
            <a:r>
              <a:rPr lang="nl-NL" sz="1600" dirty="0">
                <a:solidFill>
                  <a:srgbClr val="000000"/>
                </a:solidFill>
              </a:rPr>
              <a:t>TFF heeft een indrukwekkende portfolio aan praktijkgerichte onderzoeksopdrachten opgebouwd.</a:t>
            </a:r>
          </a:p>
          <a:p>
            <a:pPr marL="201216" indent="-201216">
              <a:spcBef>
                <a:spcPts val="450"/>
              </a:spcBef>
              <a:buClr>
                <a:srgbClr val="E50064"/>
              </a:buClr>
              <a:buSzPct val="123000"/>
              <a:buFont typeface="Calibri" panose="020F0502020204030204" pitchFamily="34" charset="0"/>
              <a:buChar char="›"/>
            </a:pPr>
            <a:r>
              <a:rPr lang="nl-NL" sz="1600" dirty="0">
                <a:solidFill>
                  <a:srgbClr val="000000"/>
                </a:solidFill>
              </a:rPr>
              <a:t>Duurzame relaties met bedrijven zijn opgebouwd. </a:t>
            </a:r>
          </a:p>
          <a:p>
            <a:pPr marL="201216" indent="-201216">
              <a:spcBef>
                <a:spcPts val="450"/>
              </a:spcBef>
              <a:buClr>
                <a:srgbClr val="E50064"/>
              </a:buClr>
              <a:buSzPct val="123000"/>
              <a:buFont typeface="Calibri" panose="020F0502020204030204" pitchFamily="34" charset="0"/>
              <a:buChar char="›"/>
            </a:pPr>
            <a:r>
              <a:rPr lang="nl-NL" sz="1600" dirty="0">
                <a:solidFill>
                  <a:srgbClr val="000000"/>
                </a:solidFill>
              </a:rPr>
              <a:t>De toegevoegde waarde wordt duidelijk herkend in de markt en bedrijven zijn nu ook bereid daar financieel aan bij te dragen</a:t>
            </a:r>
          </a:p>
          <a:p>
            <a:pPr marL="201216" indent="-201216">
              <a:spcBef>
                <a:spcPts val="450"/>
              </a:spcBef>
              <a:buClr>
                <a:srgbClr val="E50064"/>
              </a:buClr>
              <a:buSzPct val="123000"/>
              <a:buFont typeface="Calibri" panose="020F0502020204030204" pitchFamily="34" charset="0"/>
              <a:buChar char="›"/>
            </a:pPr>
            <a:r>
              <a:rPr lang="nl-NL" sz="1600" dirty="0">
                <a:solidFill>
                  <a:srgbClr val="000000"/>
                </a:solidFill>
              </a:rPr>
              <a:t>De lectoraten zijn in staat verschillende geldstromen te mobiliseren (niet alleen TTF geld, maar ook SIA, RAAK, EFRO, Horizon2020)</a:t>
            </a:r>
          </a:p>
          <a:p>
            <a:pPr marL="201216" indent="-201216">
              <a:spcBef>
                <a:spcPts val="450"/>
              </a:spcBef>
              <a:buClr>
                <a:srgbClr val="E50064"/>
              </a:buClr>
              <a:buSzPct val="123000"/>
              <a:buFont typeface="Calibri" panose="020F0502020204030204" pitchFamily="34" charset="0"/>
              <a:buChar char="›"/>
            </a:pPr>
            <a:r>
              <a:rPr lang="nl-NL" sz="1600" dirty="0">
                <a:solidFill>
                  <a:srgbClr val="000000"/>
                </a:solidFill>
              </a:rPr>
              <a:t>De samenwerking tussen de lectoraten is nog relatief gering</a:t>
            </a:r>
          </a:p>
          <a:p>
            <a:pPr marL="201216" indent="-201216">
              <a:spcBef>
                <a:spcPts val="450"/>
              </a:spcBef>
              <a:buClr>
                <a:srgbClr val="E50064"/>
              </a:buClr>
              <a:buSzPct val="123000"/>
              <a:buFont typeface="Calibri" panose="020F0502020204030204" pitchFamily="34" charset="0"/>
              <a:buChar char="›"/>
            </a:pPr>
            <a:r>
              <a:rPr lang="nl-NL" sz="1600" dirty="0">
                <a:solidFill>
                  <a:srgbClr val="000000"/>
                </a:solidFill>
              </a:rPr>
              <a:t>In een aantal gevallen leidt het ene onderzoeksproject tot een volgende, waardoor een programma ontstaan. </a:t>
            </a:r>
            <a:r>
              <a:rPr lang="nl-NL" sz="1600" dirty="0" err="1">
                <a:solidFill>
                  <a:srgbClr val="000000"/>
                </a:solidFill>
              </a:rPr>
              <a:t>Leverage</a:t>
            </a:r>
            <a:r>
              <a:rPr lang="nl-NL" sz="1600" dirty="0">
                <a:solidFill>
                  <a:srgbClr val="000000"/>
                </a:solidFill>
              </a:rPr>
              <a:t>/synergie tussen projecten is echter nog relatief beperkt</a:t>
            </a:r>
          </a:p>
          <a:p>
            <a:pPr marL="201216" indent="-201216">
              <a:spcBef>
                <a:spcPts val="450"/>
              </a:spcBef>
              <a:buClr>
                <a:srgbClr val="E50064"/>
              </a:buClr>
              <a:buSzPct val="123000"/>
              <a:buFont typeface="Calibri" panose="020F0502020204030204" pitchFamily="34" charset="0"/>
              <a:buChar char="›"/>
            </a:pPr>
            <a:r>
              <a:rPr lang="nl-NL" sz="1600" dirty="0">
                <a:solidFill>
                  <a:srgbClr val="000000"/>
                </a:solidFill>
              </a:rPr>
              <a:t>Disseminatie van de kennis naar andere bedrijven en naar andere lectoren is nog relatief beperkt</a:t>
            </a:r>
          </a:p>
          <a:p>
            <a:pPr marL="201216" indent="-201216">
              <a:spcBef>
                <a:spcPts val="450"/>
              </a:spcBef>
              <a:buClr>
                <a:schemeClr val="accent2"/>
              </a:buClr>
              <a:buSzPct val="123000"/>
              <a:buFont typeface="Symbol" panose="05050102010706020507" pitchFamily="18" charset="2"/>
              <a:buChar char="Þ"/>
            </a:pPr>
            <a:r>
              <a:rPr lang="nl-NL" sz="1600" dirty="0">
                <a:solidFill>
                  <a:srgbClr val="E50064"/>
                </a:solidFill>
              </a:rPr>
              <a:t>Verleg de focus van project naar programma (projecten die samen een geheel vormen). TFF is meer dan alleen een verzameling van projecten. Synergetische effecten zijn daardoor onderbelicht (zowel intern als extern)</a:t>
            </a:r>
          </a:p>
          <a:p>
            <a:pPr marL="201216" indent="-201216">
              <a:spcBef>
                <a:spcPts val="450"/>
              </a:spcBef>
              <a:buClr>
                <a:schemeClr val="accent2"/>
              </a:buClr>
              <a:buSzPct val="123000"/>
              <a:buFont typeface="Symbol" panose="05050102010706020507" pitchFamily="18" charset="2"/>
              <a:buChar char="Þ"/>
            </a:pPr>
            <a:r>
              <a:rPr lang="nl-NL" sz="1600" dirty="0">
                <a:solidFill>
                  <a:srgbClr val="E50064"/>
                </a:solidFill>
              </a:rPr>
              <a:t>Versterk en stimuleer verder de samenwerking tussen de lectoraten</a:t>
            </a:r>
          </a:p>
          <a:p>
            <a:pPr marL="201216" indent="-201216">
              <a:spcBef>
                <a:spcPts val="450"/>
              </a:spcBef>
              <a:buClr>
                <a:schemeClr val="accent2"/>
              </a:buClr>
              <a:buSzPct val="123000"/>
              <a:buFont typeface="Symbol" panose="05050102010706020507" pitchFamily="18" charset="2"/>
              <a:buChar char="Þ"/>
            </a:pPr>
            <a:r>
              <a:rPr lang="nl-NL" sz="1600" dirty="0">
                <a:solidFill>
                  <a:srgbClr val="E50064"/>
                </a:solidFill>
              </a:rPr>
              <a:t>Onderzoek op welke terreinen verbindingen gelegd kunnen worden met (nieuwe) </a:t>
            </a:r>
            <a:r>
              <a:rPr lang="nl-NL" sz="1600" dirty="0" err="1">
                <a:solidFill>
                  <a:srgbClr val="E50064"/>
                </a:solidFill>
              </a:rPr>
              <a:t>practoraten</a:t>
            </a:r>
            <a:r>
              <a:rPr lang="nl-NL" sz="1600" dirty="0">
                <a:solidFill>
                  <a:srgbClr val="E50064"/>
                </a:solidFill>
              </a:rPr>
              <a:t> in het mbo </a:t>
            </a:r>
          </a:p>
          <a:p>
            <a:pPr marL="201216" indent="-201216">
              <a:spcBef>
                <a:spcPts val="450"/>
              </a:spcBef>
              <a:buClr>
                <a:schemeClr val="accent2"/>
              </a:buClr>
              <a:buSzPct val="123000"/>
              <a:buFont typeface="Symbol" panose="05050102010706020507" pitchFamily="18" charset="2"/>
              <a:buChar char="Þ"/>
            </a:pPr>
            <a:r>
              <a:rPr lang="nl-NL" sz="1600" dirty="0">
                <a:solidFill>
                  <a:srgbClr val="E50064"/>
                </a:solidFill>
              </a:rPr>
              <a:t>Een volgende stap is het versterken van de disseminatie van de kennis van de projecten naar andere bedrijven. Hoe zorg je ervoor dat de resultaten van een project een inspiratiebron zijn voor een ander bedrijf (m.a.w. nieuwe klanten), waardoor een hefboomwerking ontstaat?</a:t>
            </a:r>
          </a:p>
          <a:p>
            <a:pPr marL="201216" indent="-201216">
              <a:spcBef>
                <a:spcPts val="675"/>
              </a:spcBef>
              <a:buClr>
                <a:schemeClr val="accent2"/>
              </a:buClr>
              <a:buSzPct val="123000"/>
              <a:buFont typeface="Symbol" panose="05050102010706020507" pitchFamily="18" charset="2"/>
              <a:buChar char="Þ"/>
            </a:pPr>
            <a:endParaRPr lang="nl-NL" sz="1200" dirty="0">
              <a:solidFill>
                <a:srgbClr val="E50064"/>
              </a:solidFill>
            </a:endParaRPr>
          </a:p>
          <a:p>
            <a:pPr marL="201216" indent="-201216">
              <a:spcBef>
                <a:spcPts val="675"/>
              </a:spcBef>
              <a:buClr>
                <a:schemeClr val="accent2"/>
              </a:buClr>
              <a:buSzPct val="123000"/>
              <a:buFont typeface="Symbol" panose="05050102010706020507" pitchFamily="18" charset="2"/>
              <a:buChar char="Þ"/>
            </a:pPr>
            <a:endParaRPr lang="nl-NL" sz="1200" dirty="0">
              <a:solidFill>
                <a:srgbClr val="E50064"/>
              </a:solidFill>
            </a:endParaRPr>
          </a:p>
        </p:txBody>
      </p:sp>
      <p:sp>
        <p:nvSpPr>
          <p:cNvPr id="4" name="Tijdelijke aanduiding voor voettekst 3">
            <a:extLst>
              <a:ext uri="{FF2B5EF4-FFF2-40B4-BE49-F238E27FC236}">
                <a16:creationId xmlns:a16="http://schemas.microsoft.com/office/drawing/2014/main" id="{17245CF2-F661-4B76-B018-7E2123174F38}"/>
              </a:ext>
            </a:extLst>
          </p:cNvPr>
          <p:cNvSpPr>
            <a:spLocks noGrp="1"/>
          </p:cNvSpPr>
          <p:nvPr>
            <p:ph type="ftr" sz="quarter" idx="11"/>
          </p:nvPr>
        </p:nvSpPr>
        <p:spPr>
          <a:xfrm>
            <a:off x="7301736" y="6401990"/>
            <a:ext cx="3086100" cy="273844"/>
          </a:xfrm>
        </p:spPr>
        <p:txBody>
          <a:bodyPr/>
          <a:lstStyle/>
          <a:p>
            <a:r>
              <a:rPr lang="nl-NL" dirty="0"/>
              <a:t>© The </a:t>
            </a:r>
            <a:r>
              <a:rPr lang="nl-NL" dirty="0" err="1"/>
              <a:t>Innovation</a:t>
            </a:r>
            <a:r>
              <a:rPr lang="nl-NL" dirty="0"/>
              <a:t> Family</a:t>
            </a:r>
          </a:p>
        </p:txBody>
      </p:sp>
      <p:sp>
        <p:nvSpPr>
          <p:cNvPr id="5" name="Tijdelijke aanduiding voor dianummer 4">
            <a:extLst>
              <a:ext uri="{FF2B5EF4-FFF2-40B4-BE49-F238E27FC236}">
                <a16:creationId xmlns:a16="http://schemas.microsoft.com/office/drawing/2014/main" id="{B5451359-9455-4263-9472-765925235E1B}"/>
              </a:ext>
            </a:extLst>
          </p:cNvPr>
          <p:cNvSpPr>
            <a:spLocks noGrp="1"/>
          </p:cNvSpPr>
          <p:nvPr>
            <p:ph type="sldNum" sz="quarter" idx="12"/>
          </p:nvPr>
        </p:nvSpPr>
        <p:spPr/>
        <p:txBody>
          <a:bodyPr/>
          <a:lstStyle/>
          <a:p>
            <a:fld id="{4BF50216-8CF6-4915-8B9F-4B25573A4904}" type="slidenum">
              <a:rPr lang="nl-NL" smtClean="0"/>
              <a:t>21</a:t>
            </a:fld>
            <a:endParaRPr lang="nl-NL"/>
          </a:p>
        </p:txBody>
      </p:sp>
    </p:spTree>
    <p:extLst>
      <p:ext uri="{BB962C8B-B14F-4D97-AF65-F5344CB8AC3E}">
        <p14:creationId xmlns:p14="http://schemas.microsoft.com/office/powerpoint/2010/main" val="2516928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4A5666-5A1F-40B8-8409-9ED260411EE3}"/>
              </a:ext>
            </a:extLst>
          </p:cNvPr>
          <p:cNvSpPr>
            <a:spLocks noGrp="1"/>
          </p:cNvSpPr>
          <p:nvPr>
            <p:ph type="title"/>
          </p:nvPr>
        </p:nvSpPr>
        <p:spPr>
          <a:xfrm>
            <a:off x="3223182" y="1175830"/>
            <a:ext cx="10515600" cy="1325563"/>
          </a:xfrm>
        </p:spPr>
        <p:txBody>
          <a:bodyPr>
            <a:normAutofit/>
          </a:bodyPr>
          <a:lstStyle/>
          <a:p>
            <a:r>
              <a:rPr lang="nl-NL" dirty="0"/>
              <a:t>Voorlopige Conclusie</a:t>
            </a:r>
            <a:br>
              <a:rPr lang="nl-NL" dirty="0"/>
            </a:br>
            <a:r>
              <a:rPr lang="nl-NL" dirty="0" err="1"/>
              <a:t>vb</a:t>
            </a:r>
            <a:r>
              <a:rPr lang="nl-NL" dirty="0"/>
              <a:t> Communicatie</a:t>
            </a:r>
          </a:p>
        </p:txBody>
      </p:sp>
      <p:sp>
        <p:nvSpPr>
          <p:cNvPr id="3" name="Tijdelijke aanduiding voor inhoud 2">
            <a:extLst>
              <a:ext uri="{FF2B5EF4-FFF2-40B4-BE49-F238E27FC236}">
                <a16:creationId xmlns:a16="http://schemas.microsoft.com/office/drawing/2014/main" id="{DFB05FAC-1804-46F6-BE19-3A8D84B04C3F}"/>
              </a:ext>
            </a:extLst>
          </p:cNvPr>
          <p:cNvSpPr>
            <a:spLocks noGrp="1"/>
          </p:cNvSpPr>
          <p:nvPr>
            <p:ph idx="1"/>
          </p:nvPr>
        </p:nvSpPr>
        <p:spPr>
          <a:xfrm>
            <a:off x="564822" y="3032256"/>
            <a:ext cx="10515600" cy="4351338"/>
          </a:xfrm>
        </p:spPr>
        <p:txBody>
          <a:bodyPr>
            <a:normAutofit/>
          </a:bodyPr>
          <a:lstStyle/>
          <a:p>
            <a:r>
              <a:rPr lang="nl-NL" dirty="0"/>
              <a:t>Een eenduidig concept van PPS laat zich goed communiceren, alle partners en deelnemers en betrokkenen zitten op één lijn. (Rigide concept is fnuikend voor </a:t>
            </a:r>
            <a:r>
              <a:rPr lang="nl-NL" dirty="0" err="1"/>
              <a:t>opportunities</a:t>
            </a:r>
            <a:r>
              <a:rPr lang="nl-NL" dirty="0"/>
              <a:t>)</a:t>
            </a:r>
          </a:p>
          <a:p>
            <a:r>
              <a:rPr lang="nl-NL" dirty="0"/>
              <a:t>PPS heeft vele communicatie doelen</a:t>
            </a:r>
          </a:p>
          <a:p>
            <a:pPr lvl="1"/>
            <a:r>
              <a:rPr lang="nl-NL" dirty="0"/>
              <a:t>Centre heeft behoefte om gezamenlijke onderzoeksresultaten te </a:t>
            </a:r>
            <a:r>
              <a:rPr lang="nl-NL" dirty="0" err="1"/>
              <a:t>broadcasten</a:t>
            </a:r>
            <a:endParaRPr lang="nl-NL" dirty="0"/>
          </a:p>
          <a:p>
            <a:pPr lvl="1"/>
            <a:r>
              <a:rPr lang="nl-NL" dirty="0"/>
              <a:t>Lectoren hebben behoefte om hun lectoraat over de bühne te krijgen</a:t>
            </a:r>
          </a:p>
          <a:p>
            <a:pPr lvl="1"/>
            <a:r>
              <a:rPr lang="nl-NL" dirty="0"/>
              <a:t>Bedrijven werken graag mee aan uitingen maar is niet hun taak op aarde, </a:t>
            </a:r>
          </a:p>
          <a:p>
            <a:pPr lvl="1"/>
            <a:r>
              <a:rPr lang="nl-NL" dirty="0"/>
              <a:t>Docenten zien onderwijs als klant</a:t>
            </a:r>
          </a:p>
        </p:txBody>
      </p:sp>
    </p:spTree>
    <p:extLst>
      <p:ext uri="{BB962C8B-B14F-4D97-AF65-F5344CB8AC3E}">
        <p14:creationId xmlns:p14="http://schemas.microsoft.com/office/powerpoint/2010/main" val="496527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007DB0-9452-4EA0-9DD0-D87A6C952B28}"/>
              </a:ext>
            </a:extLst>
          </p:cNvPr>
          <p:cNvSpPr>
            <a:spLocks noGrp="1"/>
          </p:cNvSpPr>
          <p:nvPr>
            <p:ph type="title"/>
          </p:nvPr>
        </p:nvSpPr>
        <p:spPr>
          <a:xfrm>
            <a:off x="2864963" y="1562329"/>
            <a:ext cx="10515600" cy="1325563"/>
          </a:xfrm>
        </p:spPr>
        <p:txBody>
          <a:bodyPr>
            <a:normAutofit/>
          </a:bodyPr>
          <a:lstStyle/>
          <a:p>
            <a:r>
              <a:rPr lang="nl-NL" dirty="0"/>
              <a:t>Voorlopige Conclusie</a:t>
            </a:r>
            <a:br>
              <a:rPr lang="nl-NL" dirty="0"/>
            </a:br>
            <a:r>
              <a:rPr lang="nl-NL" dirty="0" err="1"/>
              <a:t>vb</a:t>
            </a:r>
            <a:r>
              <a:rPr lang="nl-NL" dirty="0"/>
              <a:t> Portfoliomanagement</a:t>
            </a:r>
          </a:p>
        </p:txBody>
      </p:sp>
      <p:sp>
        <p:nvSpPr>
          <p:cNvPr id="3" name="Tijdelijke aanduiding voor inhoud 2">
            <a:extLst>
              <a:ext uri="{FF2B5EF4-FFF2-40B4-BE49-F238E27FC236}">
                <a16:creationId xmlns:a16="http://schemas.microsoft.com/office/drawing/2014/main" id="{CD76746D-4E00-4D2D-A57C-A74BFC4C94F3}"/>
              </a:ext>
            </a:extLst>
          </p:cNvPr>
          <p:cNvSpPr>
            <a:spLocks noGrp="1"/>
          </p:cNvSpPr>
          <p:nvPr>
            <p:ph idx="1"/>
          </p:nvPr>
        </p:nvSpPr>
        <p:spPr>
          <a:xfrm>
            <a:off x="1064443" y="3654425"/>
            <a:ext cx="10515600" cy="2916057"/>
          </a:xfrm>
        </p:spPr>
        <p:txBody>
          <a:bodyPr/>
          <a:lstStyle/>
          <a:p>
            <a:r>
              <a:rPr lang="nl-NL" dirty="0"/>
              <a:t>Centre wil graag sturen op portfolio management.</a:t>
            </a:r>
          </a:p>
          <a:p>
            <a:pPr lvl="1"/>
            <a:r>
              <a:rPr lang="nl-NL" dirty="0"/>
              <a:t>Het ene onderzoek wordt opgevolgd door een volgende: er ontstaat een keten (past dat bij Lectoraat (autonomie)</a:t>
            </a:r>
          </a:p>
          <a:p>
            <a:pPr lvl="1"/>
            <a:r>
              <a:rPr lang="nl-NL" dirty="0"/>
              <a:t>Er bevinden zich veel deelverzamelingen van partners binnen een Centre op welke richt je je?</a:t>
            </a:r>
          </a:p>
          <a:p>
            <a:pPr lvl="1"/>
            <a:r>
              <a:rPr lang="nl-NL" dirty="0"/>
              <a:t>Is het Centre “brand” of de hogeschool “brand”</a:t>
            </a:r>
          </a:p>
          <a:p>
            <a:pPr lvl="1"/>
            <a:r>
              <a:rPr lang="nl-NL" dirty="0"/>
              <a:t>Nemen bedrijven deel in lectoraten (</a:t>
            </a:r>
            <a:r>
              <a:rPr lang="nl-NL" dirty="0" err="1"/>
              <a:t>industrial</a:t>
            </a:r>
            <a:r>
              <a:rPr lang="nl-NL" dirty="0"/>
              <a:t> board) of deel in Centre?</a:t>
            </a:r>
          </a:p>
        </p:txBody>
      </p:sp>
    </p:spTree>
    <p:extLst>
      <p:ext uri="{BB962C8B-B14F-4D97-AF65-F5344CB8AC3E}">
        <p14:creationId xmlns:p14="http://schemas.microsoft.com/office/powerpoint/2010/main" val="4154138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8197F3FA-B4B7-47F2-8F40-3A53423E8C48}"/>
              </a:ext>
            </a:extLst>
          </p:cNvPr>
          <p:cNvSpPr>
            <a:spLocks noGrp="1"/>
          </p:cNvSpPr>
          <p:nvPr>
            <p:ph idx="1"/>
          </p:nvPr>
        </p:nvSpPr>
        <p:spPr>
          <a:xfrm>
            <a:off x="838200" y="2344099"/>
            <a:ext cx="10515600" cy="4351338"/>
          </a:xfrm>
        </p:spPr>
        <p:txBody>
          <a:bodyPr>
            <a:normAutofit/>
          </a:bodyPr>
          <a:lstStyle/>
          <a:p>
            <a:r>
              <a:rPr lang="nl-NL" dirty="0"/>
              <a:t>Impactmeting van vorig jaar nu recente gegevens van heel veel landelijke </a:t>
            </a:r>
            <a:r>
              <a:rPr lang="nl-NL" dirty="0" err="1"/>
              <a:t>PPS’en</a:t>
            </a:r>
            <a:r>
              <a:rPr lang="nl-NL" dirty="0"/>
              <a:t> (</a:t>
            </a:r>
            <a:r>
              <a:rPr lang="nl-NL" dirty="0" err="1"/>
              <a:t>oa</a:t>
            </a:r>
            <a:r>
              <a:rPr lang="nl-NL" dirty="0"/>
              <a:t> alle langer bestaande [OCW gesubsidieerde] CoE's maar ook </a:t>
            </a:r>
            <a:r>
              <a:rPr lang="nl-NL" dirty="0" err="1"/>
              <a:t>CIV's</a:t>
            </a:r>
            <a:r>
              <a:rPr lang="nl-NL" dirty="0"/>
              <a:t> etc.),</a:t>
            </a:r>
          </a:p>
          <a:p>
            <a:r>
              <a:rPr lang="nl-NL" dirty="0"/>
              <a:t>Samenstelling Peer review teams (en dat de </a:t>
            </a:r>
            <a:r>
              <a:rPr lang="nl-NL" dirty="0" err="1"/>
              <a:t>reviewers</a:t>
            </a:r>
            <a:r>
              <a:rPr lang="nl-NL" dirty="0"/>
              <a:t> training hebben gedaan)</a:t>
            </a:r>
          </a:p>
          <a:p>
            <a:r>
              <a:rPr lang="nl-NL" dirty="0"/>
              <a:t>Nog 5 peer reviews bij CoE's op de rol.</a:t>
            </a:r>
          </a:p>
          <a:p>
            <a:r>
              <a:rPr lang="nl-NL" dirty="0" err="1"/>
              <a:t>Nav</a:t>
            </a:r>
            <a:r>
              <a:rPr lang="nl-NL" dirty="0"/>
              <a:t> de ervaringen met de impactmeting en de peer reviews volgt de storytelling.</a:t>
            </a:r>
          </a:p>
          <a:p>
            <a:endParaRPr lang="nl-NL" dirty="0"/>
          </a:p>
        </p:txBody>
      </p:sp>
    </p:spTree>
    <p:extLst>
      <p:ext uri="{BB962C8B-B14F-4D97-AF65-F5344CB8AC3E}">
        <p14:creationId xmlns:p14="http://schemas.microsoft.com/office/powerpoint/2010/main" val="168628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AB6F2B-1BF1-4735-B7AE-74511EB0E3E0}"/>
              </a:ext>
            </a:extLst>
          </p:cNvPr>
          <p:cNvSpPr>
            <a:spLocks noGrp="1"/>
          </p:cNvSpPr>
          <p:nvPr>
            <p:ph type="title"/>
          </p:nvPr>
        </p:nvSpPr>
        <p:spPr>
          <a:xfrm>
            <a:off x="742507" y="2652823"/>
            <a:ext cx="10515600" cy="1325563"/>
          </a:xfrm>
        </p:spPr>
        <p:txBody>
          <a:bodyPr/>
          <a:lstStyle/>
          <a:p>
            <a:r>
              <a:rPr lang="nl-NL" dirty="0" err="1"/>
              <a:t>What</a:t>
            </a:r>
            <a:endParaRPr lang="nl-NL" dirty="0"/>
          </a:p>
        </p:txBody>
      </p:sp>
      <p:sp>
        <p:nvSpPr>
          <p:cNvPr id="3" name="Tijdelijke aanduiding voor inhoud 2">
            <a:extLst>
              <a:ext uri="{FF2B5EF4-FFF2-40B4-BE49-F238E27FC236}">
                <a16:creationId xmlns:a16="http://schemas.microsoft.com/office/drawing/2014/main" id="{046120AC-9842-4772-850F-65472818650B}"/>
              </a:ext>
            </a:extLst>
          </p:cNvPr>
          <p:cNvSpPr>
            <a:spLocks noGrp="1"/>
          </p:cNvSpPr>
          <p:nvPr>
            <p:ph idx="1"/>
          </p:nvPr>
        </p:nvSpPr>
        <p:spPr>
          <a:xfrm>
            <a:off x="742507" y="4205177"/>
            <a:ext cx="10515600" cy="4351338"/>
          </a:xfrm>
        </p:spPr>
        <p:txBody>
          <a:bodyPr/>
          <a:lstStyle/>
          <a:p>
            <a:r>
              <a:rPr lang="nl-NL" dirty="0"/>
              <a:t>Peerreview = review door collega’s</a:t>
            </a:r>
          </a:p>
          <a:p>
            <a:r>
              <a:rPr lang="nl-NL" dirty="0"/>
              <a:t>Peerreview = reflectie op werkwijze CoE</a:t>
            </a:r>
          </a:p>
          <a:p>
            <a:r>
              <a:rPr lang="nl-NL" dirty="0"/>
              <a:t>Peerreview = ontwikkelingsgericht</a:t>
            </a:r>
          </a:p>
        </p:txBody>
      </p:sp>
    </p:spTree>
    <p:extLst>
      <p:ext uri="{BB962C8B-B14F-4D97-AF65-F5344CB8AC3E}">
        <p14:creationId xmlns:p14="http://schemas.microsoft.com/office/powerpoint/2010/main" val="275280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AC27BA-7277-4493-9D0D-7E1DF9441389}"/>
              </a:ext>
            </a:extLst>
          </p:cNvPr>
          <p:cNvSpPr>
            <a:spLocks noGrp="1"/>
          </p:cNvSpPr>
          <p:nvPr>
            <p:ph type="title"/>
          </p:nvPr>
        </p:nvSpPr>
        <p:spPr>
          <a:xfrm>
            <a:off x="838200" y="2211904"/>
            <a:ext cx="10515600" cy="1325563"/>
          </a:xfrm>
        </p:spPr>
        <p:txBody>
          <a:bodyPr/>
          <a:lstStyle/>
          <a:p>
            <a:r>
              <a:rPr lang="nl-NL" dirty="0"/>
              <a:t>Best </a:t>
            </a:r>
            <a:r>
              <a:rPr lang="nl-NL" dirty="0" err="1"/>
              <a:t>Practice</a:t>
            </a:r>
            <a:endParaRPr lang="nl-NL" dirty="0"/>
          </a:p>
        </p:txBody>
      </p:sp>
      <p:sp>
        <p:nvSpPr>
          <p:cNvPr id="3" name="Tijdelijke aanduiding voor inhoud 2">
            <a:extLst>
              <a:ext uri="{FF2B5EF4-FFF2-40B4-BE49-F238E27FC236}">
                <a16:creationId xmlns:a16="http://schemas.microsoft.com/office/drawing/2014/main" id="{00956083-977D-49EA-892A-2688B714A853}"/>
              </a:ext>
            </a:extLst>
          </p:cNvPr>
          <p:cNvSpPr>
            <a:spLocks noGrp="1"/>
          </p:cNvSpPr>
          <p:nvPr>
            <p:ph idx="1"/>
          </p:nvPr>
        </p:nvSpPr>
        <p:spPr>
          <a:xfrm>
            <a:off x="838200" y="3537467"/>
            <a:ext cx="10515600" cy="3065352"/>
          </a:xfrm>
        </p:spPr>
        <p:txBody>
          <a:bodyPr>
            <a:normAutofit lnSpcReduction="10000"/>
          </a:bodyPr>
          <a:lstStyle/>
          <a:p>
            <a:r>
              <a:rPr lang="nl-NL" dirty="0"/>
              <a:t>Betrek alle partners Publiek:</a:t>
            </a:r>
          </a:p>
          <a:p>
            <a:pPr lvl="1"/>
            <a:r>
              <a:rPr lang="nl-NL" dirty="0"/>
              <a:t>CvB, directie, adviesraad of board</a:t>
            </a:r>
          </a:p>
          <a:p>
            <a:pPr lvl="1"/>
            <a:r>
              <a:rPr lang="nl-NL" dirty="0"/>
              <a:t>(Overheden en </a:t>
            </a:r>
            <a:r>
              <a:rPr lang="nl-NL" dirty="0" err="1"/>
              <a:t>Semi-Publiek</a:t>
            </a:r>
            <a:r>
              <a:rPr lang="nl-NL" dirty="0"/>
              <a:t>)</a:t>
            </a:r>
          </a:p>
          <a:p>
            <a:pPr lvl="1"/>
            <a:endParaRPr lang="nl-NL" dirty="0"/>
          </a:p>
          <a:p>
            <a:r>
              <a:rPr lang="nl-NL" dirty="0"/>
              <a:t>Betrek alle partners Privaat</a:t>
            </a:r>
          </a:p>
          <a:p>
            <a:pPr marL="457200" lvl="1" indent="0">
              <a:buNone/>
            </a:pPr>
            <a:endParaRPr lang="nl-NL" dirty="0"/>
          </a:p>
          <a:p>
            <a:r>
              <a:rPr lang="nl-NL" dirty="0"/>
              <a:t>Betrek alle partners onderzoek</a:t>
            </a:r>
          </a:p>
        </p:txBody>
      </p:sp>
    </p:spTree>
    <p:extLst>
      <p:ext uri="{BB962C8B-B14F-4D97-AF65-F5344CB8AC3E}">
        <p14:creationId xmlns:p14="http://schemas.microsoft.com/office/powerpoint/2010/main" val="653180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F0C3F3-A05D-411A-9AD4-2529708AF535}"/>
              </a:ext>
            </a:extLst>
          </p:cNvPr>
          <p:cNvSpPr>
            <a:spLocks noGrp="1"/>
          </p:cNvSpPr>
          <p:nvPr>
            <p:ph type="title"/>
          </p:nvPr>
        </p:nvSpPr>
        <p:spPr>
          <a:xfrm>
            <a:off x="838200" y="1960009"/>
            <a:ext cx="10515600" cy="1325563"/>
          </a:xfrm>
        </p:spPr>
        <p:txBody>
          <a:bodyPr/>
          <a:lstStyle/>
          <a:p>
            <a:r>
              <a:rPr lang="nl-NL" dirty="0"/>
              <a:t>Voorbereiding</a:t>
            </a:r>
          </a:p>
        </p:txBody>
      </p:sp>
      <p:sp>
        <p:nvSpPr>
          <p:cNvPr id="3" name="Tijdelijke aanduiding voor inhoud 2">
            <a:extLst>
              <a:ext uri="{FF2B5EF4-FFF2-40B4-BE49-F238E27FC236}">
                <a16:creationId xmlns:a16="http://schemas.microsoft.com/office/drawing/2014/main" id="{88636D72-CFD1-46F3-A9F6-D1F4414B7780}"/>
              </a:ext>
            </a:extLst>
          </p:cNvPr>
          <p:cNvSpPr>
            <a:spLocks noGrp="1"/>
          </p:cNvSpPr>
          <p:nvPr>
            <p:ph idx="1"/>
          </p:nvPr>
        </p:nvSpPr>
        <p:spPr>
          <a:xfrm>
            <a:off x="838200" y="3016472"/>
            <a:ext cx="10515600" cy="4351338"/>
          </a:xfrm>
        </p:spPr>
        <p:txBody>
          <a:bodyPr>
            <a:normAutofit/>
          </a:bodyPr>
          <a:lstStyle/>
          <a:p>
            <a:r>
              <a:rPr lang="nl-NL" dirty="0"/>
              <a:t>Organisatie</a:t>
            </a:r>
          </a:p>
          <a:p>
            <a:pPr lvl="1"/>
            <a:r>
              <a:rPr lang="nl-NL" dirty="0"/>
              <a:t>Inleiding review door CoE directeur op de dag</a:t>
            </a:r>
          </a:p>
          <a:p>
            <a:pPr lvl="1"/>
            <a:r>
              <a:rPr lang="nl-NL" dirty="0"/>
              <a:t>Goed draaiboek/schema van de dag zelf</a:t>
            </a:r>
          </a:p>
          <a:p>
            <a:pPr lvl="1"/>
            <a:r>
              <a:rPr lang="nl-NL" dirty="0"/>
              <a:t>Parallelle gesprekken 2x4</a:t>
            </a:r>
          </a:p>
          <a:p>
            <a:pPr lvl="1"/>
            <a:r>
              <a:rPr lang="nl-NL" dirty="0"/>
              <a:t>Tijd voor terugkoppeling</a:t>
            </a:r>
          </a:p>
          <a:p>
            <a:pPr lvl="1"/>
            <a:r>
              <a:rPr lang="nl-NL" dirty="0"/>
              <a:t>Tijd voor bespreking review commissie</a:t>
            </a:r>
          </a:p>
          <a:p>
            <a:r>
              <a:rPr lang="nl-NL" dirty="0"/>
              <a:t>Documentatie</a:t>
            </a:r>
          </a:p>
          <a:p>
            <a:pPr lvl="1"/>
            <a:r>
              <a:rPr lang="nl-NL" dirty="0"/>
              <a:t>Goed leesbare actuele stukken, websites</a:t>
            </a:r>
          </a:p>
          <a:p>
            <a:pPr lvl="1"/>
            <a:r>
              <a:rPr lang="nl-NL" dirty="0" err="1"/>
              <a:t>Powerpoints</a:t>
            </a:r>
            <a:r>
              <a:rPr lang="nl-NL" dirty="0"/>
              <a:t> zonder toelichting zijn minder geschikt</a:t>
            </a:r>
          </a:p>
        </p:txBody>
      </p:sp>
    </p:spTree>
    <p:extLst>
      <p:ext uri="{BB962C8B-B14F-4D97-AF65-F5344CB8AC3E}">
        <p14:creationId xmlns:p14="http://schemas.microsoft.com/office/powerpoint/2010/main" val="1789448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ED5EDFBC-7680-47FC-B33C-1A9272E9FE1F}"/>
              </a:ext>
            </a:extLst>
          </p:cNvPr>
          <p:cNvSpPr>
            <a:spLocks noGrp="1"/>
          </p:cNvSpPr>
          <p:nvPr>
            <p:ph idx="1"/>
          </p:nvPr>
        </p:nvSpPr>
        <p:spPr>
          <a:xfrm>
            <a:off x="838200" y="3122797"/>
            <a:ext cx="10515600" cy="4351338"/>
          </a:xfrm>
        </p:spPr>
        <p:txBody>
          <a:bodyPr/>
          <a:lstStyle/>
          <a:p>
            <a:r>
              <a:rPr lang="nl-NL" dirty="0"/>
              <a:t>naar alle betrokkenen op de dag zelf</a:t>
            </a:r>
          </a:p>
          <a:p>
            <a:r>
              <a:rPr lang="nl-NL" dirty="0"/>
              <a:t>Aangeven wat er “gezien” is</a:t>
            </a:r>
          </a:p>
          <a:p>
            <a:pPr lvl="1"/>
            <a:endParaRPr lang="nl-NL" dirty="0"/>
          </a:p>
          <a:p>
            <a:r>
              <a:rPr lang="nl-NL" dirty="0"/>
              <a:t>Rapport met aandachtspunten/aanbevelingen naar alle betrokkenen</a:t>
            </a:r>
          </a:p>
          <a:p>
            <a:pPr lvl="1"/>
            <a:endParaRPr lang="nl-NL" dirty="0"/>
          </a:p>
          <a:p>
            <a:r>
              <a:rPr lang="nl-NL" dirty="0"/>
              <a:t>Ontwikkelingsrichting CoE</a:t>
            </a:r>
          </a:p>
        </p:txBody>
      </p:sp>
      <p:sp>
        <p:nvSpPr>
          <p:cNvPr id="4" name="Titel 1">
            <a:extLst>
              <a:ext uri="{FF2B5EF4-FFF2-40B4-BE49-F238E27FC236}">
                <a16:creationId xmlns:a16="http://schemas.microsoft.com/office/drawing/2014/main" id="{5C53FC97-C1CB-46BE-A350-8C2E3C0404EA}"/>
              </a:ext>
            </a:extLst>
          </p:cNvPr>
          <p:cNvSpPr txBox="1">
            <a:spLocks/>
          </p:cNvSpPr>
          <p:nvPr/>
        </p:nvSpPr>
        <p:spPr>
          <a:xfrm>
            <a:off x="838200" y="196000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dirty="0"/>
              <a:t>Terugkoppeling</a:t>
            </a:r>
          </a:p>
        </p:txBody>
      </p:sp>
    </p:spTree>
    <p:extLst>
      <p:ext uri="{BB962C8B-B14F-4D97-AF65-F5344CB8AC3E}">
        <p14:creationId xmlns:p14="http://schemas.microsoft.com/office/powerpoint/2010/main" val="3105435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1B4542-1FB0-4588-B1C5-A90A0AD19C2D}"/>
              </a:ext>
            </a:extLst>
          </p:cNvPr>
          <p:cNvSpPr>
            <a:spLocks noGrp="1"/>
          </p:cNvSpPr>
          <p:nvPr>
            <p:ph type="title"/>
          </p:nvPr>
        </p:nvSpPr>
        <p:spPr>
          <a:xfrm>
            <a:off x="838200" y="2300251"/>
            <a:ext cx="10515600" cy="1325563"/>
          </a:xfrm>
        </p:spPr>
        <p:txBody>
          <a:bodyPr/>
          <a:lstStyle/>
          <a:p>
            <a:r>
              <a:rPr lang="nl-NL" dirty="0"/>
              <a:t>Voorbeelden</a:t>
            </a:r>
          </a:p>
        </p:txBody>
      </p:sp>
      <p:sp>
        <p:nvSpPr>
          <p:cNvPr id="3" name="Tijdelijke aanduiding voor inhoud 2">
            <a:extLst>
              <a:ext uri="{FF2B5EF4-FFF2-40B4-BE49-F238E27FC236}">
                <a16:creationId xmlns:a16="http://schemas.microsoft.com/office/drawing/2014/main" id="{93FC2E59-3F37-4FDD-AE2E-22704DC1D8DC}"/>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385723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B339F-3E24-4B6F-931E-423DEC8A48FD}"/>
              </a:ext>
            </a:extLst>
          </p:cNvPr>
          <p:cNvSpPr>
            <a:spLocks noGrp="1"/>
          </p:cNvSpPr>
          <p:nvPr>
            <p:ph type="title"/>
          </p:nvPr>
        </p:nvSpPr>
        <p:spPr>
          <a:xfrm>
            <a:off x="838200" y="2839225"/>
            <a:ext cx="10515600" cy="1325563"/>
          </a:xfrm>
        </p:spPr>
        <p:txBody>
          <a:bodyPr/>
          <a:lstStyle/>
          <a:p>
            <a:r>
              <a:rPr lang="nl-NL" dirty="0"/>
              <a:t>Peerreview CoE HTSM</a:t>
            </a:r>
          </a:p>
        </p:txBody>
      </p:sp>
      <p:sp>
        <p:nvSpPr>
          <p:cNvPr id="3" name="Tijdelijke aanduiding voor inhoud 2">
            <a:extLst>
              <a:ext uri="{FF2B5EF4-FFF2-40B4-BE49-F238E27FC236}">
                <a16:creationId xmlns:a16="http://schemas.microsoft.com/office/drawing/2014/main" id="{0874B14D-1C2B-4B99-A547-53F2509B0DA7}"/>
              </a:ext>
            </a:extLst>
          </p:cNvPr>
          <p:cNvSpPr>
            <a:spLocks noGrp="1"/>
          </p:cNvSpPr>
          <p:nvPr>
            <p:ph idx="1"/>
          </p:nvPr>
        </p:nvSpPr>
        <p:spPr>
          <a:xfrm>
            <a:off x="838200" y="4164788"/>
            <a:ext cx="10515600" cy="4351338"/>
          </a:xfrm>
        </p:spPr>
        <p:txBody>
          <a:bodyPr/>
          <a:lstStyle/>
          <a:p>
            <a:r>
              <a:rPr lang="nl-NL" dirty="0"/>
              <a:t>Opbouw van review systeem</a:t>
            </a:r>
          </a:p>
          <a:p>
            <a:r>
              <a:rPr lang="nl-NL" dirty="0"/>
              <a:t>Onderlegger review RCHO / Katapult</a:t>
            </a:r>
          </a:p>
          <a:p>
            <a:r>
              <a:rPr lang="nl-NL" dirty="0"/>
              <a:t>4 pilots</a:t>
            </a:r>
          </a:p>
          <a:p>
            <a:r>
              <a:rPr lang="nl-NL" dirty="0"/>
              <a:t>Evaluatie</a:t>
            </a:r>
          </a:p>
          <a:p>
            <a:r>
              <a:rPr lang="nl-NL" dirty="0"/>
              <a:t>Landelijke uitrol</a:t>
            </a:r>
          </a:p>
        </p:txBody>
      </p:sp>
    </p:spTree>
    <p:extLst>
      <p:ext uri="{BB962C8B-B14F-4D97-AF65-F5344CB8AC3E}">
        <p14:creationId xmlns:p14="http://schemas.microsoft.com/office/powerpoint/2010/main" val="18829659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_USER_ID_TEMPLATES" val="Steps_2"/>
</p:tagLst>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3.potx" id="{8A537ECD-BA96-4512-A94D-1DE9F0DE6630}" vid="{6AEC6CB4-FF7F-455A-9F0F-D4448EB80806}"/>
    </a:ext>
  </a:extLst>
</a:theme>
</file>

<file path=docProps/app.xml><?xml version="1.0" encoding="utf-8"?>
<Properties xmlns="http://schemas.openxmlformats.org/officeDocument/2006/extended-properties" xmlns:vt="http://schemas.openxmlformats.org/officeDocument/2006/docPropsVTypes">
  <Template>Presentatie3</Template>
  <TotalTime>75</TotalTime>
  <Words>2188</Words>
  <Application>Microsoft Office PowerPoint</Application>
  <PresentationFormat>Breedbeeld</PresentationFormat>
  <Paragraphs>189</Paragraphs>
  <Slides>23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Calibri</vt:lpstr>
      <vt:lpstr>Calibri Light</vt:lpstr>
      <vt:lpstr>Symbol</vt:lpstr>
      <vt:lpstr>Kantoorthema</vt:lpstr>
      <vt:lpstr>PowerPoint-presentatie</vt:lpstr>
      <vt:lpstr>Aanpak  Katapult bundeling van impact, kracht van PPS</vt:lpstr>
      <vt:lpstr>PowerPoint-presentatie</vt:lpstr>
      <vt:lpstr>What</vt:lpstr>
      <vt:lpstr>Best Practice</vt:lpstr>
      <vt:lpstr>Voorbereiding</vt:lpstr>
      <vt:lpstr>PowerPoint-presentatie</vt:lpstr>
      <vt:lpstr>Voorbeelden</vt:lpstr>
      <vt:lpstr>Peerreview CoE HTSM</vt:lpstr>
      <vt:lpstr>PPS ontwikkelframework/groei model</vt:lpstr>
      <vt:lpstr>Framework Peer Review</vt:lpstr>
      <vt:lpstr>PowerPoint-presentatie</vt:lpstr>
      <vt:lpstr>PowerPoint-presentatie</vt:lpstr>
      <vt:lpstr>PowerPoint-presentatie</vt:lpstr>
      <vt:lpstr>Peer review processtappen</vt:lpstr>
      <vt:lpstr>Behaalde resultaten / high-lights  Saxion/WindesheimTechforFuture</vt:lpstr>
      <vt:lpstr>Behaalde resultaten / high-lights  Fontys CoE HTSM</vt:lpstr>
      <vt:lpstr>Aandachtspunten  Saxion/Windesheim TechforFuture</vt:lpstr>
      <vt:lpstr>Aandachtspunten Fontys CoE HTSM</vt:lpstr>
      <vt:lpstr>PowerPoint-presentatie</vt:lpstr>
      <vt:lpstr>Feedback Aanbod – Toegepast onderzoek</vt:lpstr>
      <vt:lpstr>Voorlopige Conclusie vb Communicatie</vt:lpstr>
      <vt:lpstr>Voorlopige Conclusie vb Portfoliomanagement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Alexander Jansen</dc:creator>
  <cp:lastModifiedBy>Sabrina Schippers</cp:lastModifiedBy>
  <cp:revision>12</cp:revision>
  <dcterms:created xsi:type="dcterms:W3CDTF">2020-02-25T14:23:21Z</dcterms:created>
  <dcterms:modified xsi:type="dcterms:W3CDTF">2020-03-06T09:29:46Z</dcterms:modified>
</cp:coreProperties>
</file>