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sldIdLst>
    <p:sldId id="740" r:id="rId6"/>
    <p:sldId id="264" r:id="rId7"/>
    <p:sldId id="2625" r:id="rId8"/>
    <p:sldId id="2620" r:id="rId9"/>
    <p:sldId id="2710" r:id="rId10"/>
    <p:sldId id="2626" r:id="rId11"/>
    <p:sldId id="676" r:id="rId12"/>
    <p:sldId id="677" r:id="rId13"/>
    <p:sldId id="678" r:id="rId14"/>
    <p:sldId id="679" r:id="rId15"/>
    <p:sldId id="680" r:id="rId16"/>
    <p:sldId id="2629" r:id="rId17"/>
    <p:sldId id="2632" r:id="rId18"/>
    <p:sldId id="2736" r:id="rId19"/>
    <p:sldId id="2735" r:id="rId20"/>
    <p:sldId id="2737" r:id="rId21"/>
    <p:sldId id="2738" r:id="rId22"/>
    <p:sldId id="2742" r:id="rId23"/>
    <p:sldId id="2743" r:id="rId24"/>
    <p:sldId id="2739" r:id="rId25"/>
    <p:sldId id="2711" r:id="rId26"/>
    <p:sldId id="2642" r:id="rId27"/>
    <p:sldId id="2619" r:id="rId28"/>
    <p:sldId id="2649" r:id="rId29"/>
    <p:sldId id="2712" r:id="rId30"/>
    <p:sldId id="2713" r:id="rId31"/>
    <p:sldId id="2714" r:id="rId32"/>
    <p:sldId id="2715" r:id="rId33"/>
    <p:sldId id="2725" r:id="rId34"/>
    <p:sldId id="259" r:id="rId35"/>
    <p:sldId id="2660" r:id="rId36"/>
    <p:sldId id="2669" r:id="rId37"/>
    <p:sldId id="2670" r:id="rId38"/>
    <p:sldId id="2674" r:id="rId39"/>
    <p:sldId id="2675" r:id="rId40"/>
    <p:sldId id="2678" r:id="rId41"/>
    <p:sldId id="2744" r:id="rId42"/>
  </p:sldIdLst>
  <p:sldSz cx="12192000"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2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Boekhoud" initials="TB" lastIdx="6" clrIdx="0">
    <p:extLst>
      <p:ext uri="{19B8F6BF-5375-455C-9EA6-DF929625EA0E}">
        <p15:presenceInfo xmlns:p15="http://schemas.microsoft.com/office/powerpoint/2012/main" userId="S-1-5-21-1430129577-2326548249-3924762474-1188" providerId="AD"/>
      </p:ext>
    </p:extLst>
  </p:cmAuthor>
  <p:cmAuthor id="2" name="Corina Kuiper" initials="CK" lastIdx="24" clrIdx="1">
    <p:extLst>
      <p:ext uri="{19B8F6BF-5375-455C-9EA6-DF929625EA0E}">
        <p15:presenceInfo xmlns:p15="http://schemas.microsoft.com/office/powerpoint/2012/main" userId="Corina Kuiper" providerId="None"/>
      </p:ext>
    </p:extLst>
  </p:cmAuthor>
  <p:cmAuthor id="3" name="Thomas Boekhoud" initials="TB [2]" lastIdx="39" clrIdx="2">
    <p:extLst>
      <p:ext uri="{19B8F6BF-5375-455C-9EA6-DF929625EA0E}">
        <p15:presenceInfo xmlns:p15="http://schemas.microsoft.com/office/powerpoint/2012/main" userId="S::t.boekhoud@ptvt.nl::b38b2104-b57e-4b14-b3a1-7de859332cc2" providerId="AD"/>
      </p:ext>
    </p:extLst>
  </p:cmAuthor>
  <p:cmAuthor id="4" name="Sander van der Ham" initials="SvdH" lastIdx="27" clrIdx="3">
    <p:extLst>
      <p:ext uri="{19B8F6BF-5375-455C-9EA6-DF929625EA0E}">
        <p15:presenceInfo xmlns:p15="http://schemas.microsoft.com/office/powerpoint/2012/main" userId="S::S.vanderHam@ptvt.nl::99d0b9a6-a119-4569-9594-75b87891ce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83341"/>
    <a:srgbClr val="562A36"/>
    <a:srgbClr val="773A4A"/>
    <a:srgbClr val="FF7DA1"/>
    <a:srgbClr val="713746"/>
    <a:srgbClr val="63303E"/>
    <a:srgbClr val="E50064"/>
    <a:srgbClr val="E3BE6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7028A-7D49-4DBA-8B6E-5D709818FCD7}" v="6" dt="2020-03-02T21:16:35.1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44" y="126"/>
      </p:cViewPr>
      <p:guideLst>
        <p:guide orient="horz" pos="2160"/>
        <p:guide pos="5246"/>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r van der Ham" userId="99d0b9a6-a119-4569-9594-75b87891ce67" providerId="ADAL" clId="{6D7AB859-A0B5-4F82-8D31-53F222591358}"/>
    <pc:docChg chg="addSld modSld">
      <pc:chgData name="Sander van der Ham" userId="99d0b9a6-a119-4569-9594-75b87891ce67" providerId="ADAL" clId="{6D7AB859-A0B5-4F82-8D31-53F222591358}" dt="2020-03-03T12:14:43.468" v="2" actId="20577"/>
      <pc:docMkLst>
        <pc:docMk/>
      </pc:docMkLst>
      <pc:sldChg chg="modSp">
        <pc:chgData name="Sander van der Ham" userId="99d0b9a6-a119-4569-9594-75b87891ce67" providerId="ADAL" clId="{6D7AB859-A0B5-4F82-8D31-53F222591358}" dt="2020-03-03T12:14:43.468" v="2" actId="20577"/>
        <pc:sldMkLst>
          <pc:docMk/>
          <pc:sldMk cId="148009547" sldId="740"/>
        </pc:sldMkLst>
        <pc:spChg chg="mod">
          <ac:chgData name="Sander van der Ham" userId="99d0b9a6-a119-4569-9594-75b87891ce67" providerId="ADAL" clId="{6D7AB859-A0B5-4F82-8D31-53F222591358}" dt="2020-03-03T12:14:43.468" v="2" actId="20577"/>
          <ac:spMkLst>
            <pc:docMk/>
            <pc:sldMk cId="148009547" sldId="740"/>
            <ac:spMk id="4" creationId="{14EC96D1-EAC2-42C6-AFA4-6E96D92724D2}"/>
          </ac:spMkLst>
        </pc:spChg>
      </pc:sldChg>
      <pc:sldChg chg="add">
        <pc:chgData name="Sander van der Ham" userId="99d0b9a6-a119-4569-9594-75b87891ce67" providerId="ADAL" clId="{6D7AB859-A0B5-4F82-8D31-53F222591358}" dt="2020-03-03T12:14:26.912" v="0"/>
        <pc:sldMkLst>
          <pc:docMk/>
          <pc:sldMk cId="973473863" sldId="2744"/>
        </pc:sldMkLst>
      </pc:sldChg>
    </pc:docChg>
  </pc:docChgLst>
  <pc:docChgLst>
    <pc:chgData name="Corina Kuiper" userId="04f29c7f-0f0d-4a4e-873a-52cbef62cfaa" providerId="ADAL" clId="{AE17028A-7D49-4DBA-8B6E-5D709818FCD7}"/>
    <pc:docChg chg="custSel addSld modSld">
      <pc:chgData name="Corina Kuiper" userId="04f29c7f-0f0d-4a4e-873a-52cbef62cfaa" providerId="ADAL" clId="{AE17028A-7D49-4DBA-8B6E-5D709818FCD7}" dt="2020-03-02T21:16:35.116" v="7" actId="14100"/>
      <pc:docMkLst>
        <pc:docMk/>
      </pc:docMkLst>
      <pc:sldChg chg="addSp delSp modSp add">
        <pc:chgData name="Corina Kuiper" userId="04f29c7f-0f0d-4a4e-873a-52cbef62cfaa" providerId="ADAL" clId="{AE17028A-7D49-4DBA-8B6E-5D709818FCD7}" dt="2020-03-02T21:16:35.116" v="7" actId="14100"/>
        <pc:sldMkLst>
          <pc:docMk/>
          <pc:sldMk cId="98242892" sldId="264"/>
        </pc:sldMkLst>
        <pc:spChg chg="del mod">
          <ac:chgData name="Corina Kuiper" userId="04f29c7f-0f0d-4a4e-873a-52cbef62cfaa" providerId="ADAL" clId="{AE17028A-7D49-4DBA-8B6E-5D709818FCD7}" dt="2020-03-02T21:16:13.225" v="3"/>
          <ac:spMkLst>
            <pc:docMk/>
            <pc:sldMk cId="98242892" sldId="264"/>
            <ac:spMk id="3" creationId="{D4D8E39A-8882-4990-9746-722B8CC8FEB8}"/>
          </ac:spMkLst>
        </pc:spChg>
        <pc:spChg chg="del">
          <ac:chgData name="Corina Kuiper" userId="04f29c7f-0f0d-4a4e-873a-52cbef62cfaa" providerId="ADAL" clId="{AE17028A-7D49-4DBA-8B6E-5D709818FCD7}" dt="2020-03-02T21:16:28.234" v="6" actId="478"/>
          <ac:spMkLst>
            <pc:docMk/>
            <pc:sldMk cId="98242892" sldId="264"/>
            <ac:spMk id="4" creationId="{745CBF2D-3BF1-4465-90AB-234BD4C23D9E}"/>
          </ac:spMkLst>
        </pc:spChg>
        <pc:picChg chg="add del mod">
          <ac:chgData name="Corina Kuiper" userId="04f29c7f-0f0d-4a4e-873a-52cbef62cfaa" providerId="ADAL" clId="{AE17028A-7D49-4DBA-8B6E-5D709818FCD7}" dt="2020-03-02T21:16:35.116" v="7" actId="14100"/>
          <ac:picMkLst>
            <pc:docMk/>
            <pc:sldMk cId="98242892" sldId="264"/>
            <ac:picMk id="1026" creationId="{38ED4480-2572-4DEE-8B8A-3FD0BF6910D0}"/>
          </ac:picMkLst>
        </pc:picChg>
      </pc:sldChg>
    </pc:docChg>
  </pc:docChgLst>
  <pc:docChgLst>
    <pc:chgData name="Corina Kuiper" userId="04f29c7f-0f0d-4a4e-873a-52cbef62cfaa" providerId="ADAL" clId="{362D885D-1018-41E1-AF69-EE655BD5A8B8}"/>
    <pc:docChg chg="custSel delSld modSld">
      <pc:chgData name="Corina Kuiper" userId="04f29c7f-0f0d-4a4e-873a-52cbef62cfaa" providerId="ADAL" clId="{362D885D-1018-41E1-AF69-EE655BD5A8B8}" dt="2020-03-02T21:02:52.068" v="64" actId="2696"/>
      <pc:docMkLst>
        <pc:docMk/>
      </pc:docMkLst>
      <pc:sldChg chg="modSp">
        <pc:chgData name="Corina Kuiper" userId="04f29c7f-0f0d-4a4e-873a-52cbef62cfaa" providerId="ADAL" clId="{362D885D-1018-41E1-AF69-EE655BD5A8B8}" dt="2020-03-02T21:01:39.419" v="61" actId="20577"/>
        <pc:sldMkLst>
          <pc:docMk/>
          <pc:sldMk cId="148009547" sldId="740"/>
        </pc:sldMkLst>
        <pc:spChg chg="mod">
          <ac:chgData name="Corina Kuiper" userId="04f29c7f-0f0d-4a4e-873a-52cbef62cfaa" providerId="ADAL" clId="{362D885D-1018-41E1-AF69-EE655BD5A8B8}" dt="2020-03-02T21:01:39.419" v="61" actId="20577"/>
          <ac:spMkLst>
            <pc:docMk/>
            <pc:sldMk cId="148009547" sldId="740"/>
            <ac:spMk id="4" creationId="{14EC96D1-EAC2-42C6-AFA4-6E96D92724D2}"/>
          </ac:spMkLst>
        </pc:spChg>
      </pc:sldChg>
      <pc:sldChg chg="del">
        <pc:chgData name="Corina Kuiper" userId="04f29c7f-0f0d-4a4e-873a-52cbef62cfaa" providerId="ADAL" clId="{362D885D-1018-41E1-AF69-EE655BD5A8B8}" dt="2020-03-02T21:02:45.630" v="62" actId="2696"/>
        <pc:sldMkLst>
          <pc:docMk/>
          <pc:sldMk cId="1052004229" sldId="2643"/>
        </pc:sldMkLst>
      </pc:sldChg>
      <pc:sldChg chg="del">
        <pc:chgData name="Corina Kuiper" userId="04f29c7f-0f0d-4a4e-873a-52cbef62cfaa" providerId="ADAL" clId="{362D885D-1018-41E1-AF69-EE655BD5A8B8}" dt="2020-03-02T21:02:49.413" v="63" actId="2696"/>
        <pc:sldMkLst>
          <pc:docMk/>
          <pc:sldMk cId="3943445157" sldId="2721"/>
        </pc:sldMkLst>
      </pc:sldChg>
      <pc:sldChg chg="del">
        <pc:chgData name="Corina Kuiper" userId="04f29c7f-0f0d-4a4e-873a-52cbef62cfaa" providerId="ADAL" clId="{362D885D-1018-41E1-AF69-EE655BD5A8B8}" dt="2020-03-02T21:02:52.068" v="64" actId="2696"/>
        <pc:sldMkLst>
          <pc:docMk/>
          <pc:sldMk cId="4213820681" sldId="27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85558" cy="502294"/>
          </a:xfrm>
          <a:prstGeom prst="rect">
            <a:avLst/>
          </a:prstGeom>
        </p:spPr>
        <p:txBody>
          <a:bodyPr vert="horz" lIns="92025" tIns="46013" rIns="92025" bIns="46013" rtlCol="0"/>
          <a:lstStyle>
            <a:lvl1pPr algn="l">
              <a:defRPr sz="1200"/>
            </a:lvl1pPr>
          </a:lstStyle>
          <a:p>
            <a:endParaRPr lang="nl-NL"/>
          </a:p>
        </p:txBody>
      </p:sp>
      <p:sp>
        <p:nvSpPr>
          <p:cNvPr id="3" name="Tijdelijke aanduiding voor datum 2"/>
          <p:cNvSpPr>
            <a:spLocks noGrp="1"/>
          </p:cNvSpPr>
          <p:nvPr>
            <p:ph type="dt" idx="1"/>
          </p:nvPr>
        </p:nvSpPr>
        <p:spPr>
          <a:xfrm>
            <a:off x="3902597" y="1"/>
            <a:ext cx="2985558" cy="502294"/>
          </a:xfrm>
          <a:prstGeom prst="rect">
            <a:avLst/>
          </a:prstGeom>
        </p:spPr>
        <p:txBody>
          <a:bodyPr vert="horz" lIns="92025" tIns="46013" rIns="92025" bIns="46013" rtlCol="0"/>
          <a:lstStyle>
            <a:lvl1pPr algn="r">
              <a:defRPr sz="1200"/>
            </a:lvl1pPr>
          </a:lstStyle>
          <a:p>
            <a:fld id="{97E6A847-31FB-4C69-894A-635C6698905C}" type="datetimeFigureOut">
              <a:rPr lang="nl-NL" smtClean="0"/>
              <a:t>6-3-2020</a:t>
            </a:fld>
            <a:endParaRPr lang="nl-NL"/>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2025" tIns="46013" rIns="92025" bIns="46013" rtlCol="0" anchor="ctr"/>
          <a:lstStyle/>
          <a:p>
            <a:endParaRPr lang="nl-NL"/>
          </a:p>
        </p:txBody>
      </p:sp>
      <p:sp>
        <p:nvSpPr>
          <p:cNvPr id="5" name="Tijdelijke aanduiding voor notities 4"/>
          <p:cNvSpPr>
            <a:spLocks noGrp="1"/>
          </p:cNvSpPr>
          <p:nvPr>
            <p:ph type="body" sz="quarter" idx="3"/>
          </p:nvPr>
        </p:nvSpPr>
        <p:spPr>
          <a:xfrm>
            <a:off x="688975" y="4822984"/>
            <a:ext cx="5511800" cy="3946368"/>
          </a:xfrm>
          <a:prstGeom prst="rect">
            <a:avLst/>
          </a:prstGeom>
        </p:spPr>
        <p:txBody>
          <a:bodyPr vert="horz" lIns="92025" tIns="46013" rIns="92025" bIns="46013"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594"/>
            <a:ext cx="2985558" cy="502294"/>
          </a:xfrm>
          <a:prstGeom prst="rect">
            <a:avLst/>
          </a:prstGeom>
        </p:spPr>
        <p:txBody>
          <a:bodyPr vert="horz" lIns="92025" tIns="46013" rIns="92025" bIns="4601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2597" y="9519594"/>
            <a:ext cx="2985558" cy="502294"/>
          </a:xfrm>
          <a:prstGeom prst="rect">
            <a:avLst/>
          </a:prstGeom>
        </p:spPr>
        <p:txBody>
          <a:bodyPr vert="horz" lIns="92025" tIns="46013" rIns="92025" bIns="46013" rtlCol="0" anchor="b"/>
          <a:lstStyle>
            <a:lvl1pPr algn="r">
              <a:defRPr sz="1200"/>
            </a:lvl1pPr>
          </a:lstStyle>
          <a:p>
            <a:fld id="{BFC23000-5924-450F-95F1-ED423E89229E}" type="slidenum">
              <a:rPr lang="nl-NL" smtClean="0"/>
              <a:t>‹nr.›</a:t>
            </a:fld>
            <a:endParaRPr lang="nl-NL"/>
          </a:p>
        </p:txBody>
      </p:sp>
    </p:spTree>
    <p:extLst>
      <p:ext uri="{BB962C8B-B14F-4D97-AF65-F5344CB8AC3E}">
        <p14:creationId xmlns:p14="http://schemas.microsoft.com/office/powerpoint/2010/main" val="263917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5</a:t>
            </a:fld>
            <a:endParaRPr lang="nl-NL"/>
          </a:p>
        </p:txBody>
      </p:sp>
    </p:spTree>
    <p:extLst>
      <p:ext uri="{BB962C8B-B14F-4D97-AF65-F5344CB8AC3E}">
        <p14:creationId xmlns:p14="http://schemas.microsoft.com/office/powerpoint/2010/main" val="98532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20</a:t>
            </a:fld>
            <a:endParaRPr lang="nl-NL"/>
          </a:p>
        </p:txBody>
      </p:sp>
    </p:spTree>
    <p:extLst>
      <p:ext uri="{BB962C8B-B14F-4D97-AF65-F5344CB8AC3E}">
        <p14:creationId xmlns:p14="http://schemas.microsoft.com/office/powerpoint/2010/main" val="246118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12</a:t>
            </a:fld>
            <a:endParaRPr lang="nl-NL"/>
          </a:p>
        </p:txBody>
      </p:sp>
    </p:spTree>
    <p:extLst>
      <p:ext uri="{BB962C8B-B14F-4D97-AF65-F5344CB8AC3E}">
        <p14:creationId xmlns:p14="http://schemas.microsoft.com/office/powerpoint/2010/main" val="228937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13</a:t>
            </a:fld>
            <a:endParaRPr lang="nl-NL"/>
          </a:p>
        </p:txBody>
      </p:sp>
    </p:spTree>
    <p:extLst>
      <p:ext uri="{BB962C8B-B14F-4D97-AF65-F5344CB8AC3E}">
        <p14:creationId xmlns:p14="http://schemas.microsoft.com/office/powerpoint/2010/main" val="422230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14</a:t>
            </a:fld>
            <a:endParaRPr lang="nl-NL"/>
          </a:p>
        </p:txBody>
      </p:sp>
    </p:spTree>
    <p:extLst>
      <p:ext uri="{BB962C8B-B14F-4D97-AF65-F5344CB8AC3E}">
        <p14:creationId xmlns:p14="http://schemas.microsoft.com/office/powerpoint/2010/main" val="51403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15</a:t>
            </a:fld>
            <a:endParaRPr lang="nl-NL"/>
          </a:p>
        </p:txBody>
      </p:sp>
    </p:spTree>
    <p:extLst>
      <p:ext uri="{BB962C8B-B14F-4D97-AF65-F5344CB8AC3E}">
        <p14:creationId xmlns:p14="http://schemas.microsoft.com/office/powerpoint/2010/main" val="398718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16</a:t>
            </a:fld>
            <a:endParaRPr lang="nl-NL"/>
          </a:p>
        </p:txBody>
      </p:sp>
    </p:spTree>
    <p:extLst>
      <p:ext uri="{BB962C8B-B14F-4D97-AF65-F5344CB8AC3E}">
        <p14:creationId xmlns:p14="http://schemas.microsoft.com/office/powerpoint/2010/main" val="247453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17</a:t>
            </a:fld>
            <a:endParaRPr lang="nl-NL"/>
          </a:p>
        </p:txBody>
      </p:sp>
    </p:spTree>
    <p:extLst>
      <p:ext uri="{BB962C8B-B14F-4D97-AF65-F5344CB8AC3E}">
        <p14:creationId xmlns:p14="http://schemas.microsoft.com/office/powerpoint/2010/main" val="364386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18</a:t>
            </a:fld>
            <a:endParaRPr lang="nl-NL"/>
          </a:p>
        </p:txBody>
      </p:sp>
    </p:spTree>
    <p:extLst>
      <p:ext uri="{BB962C8B-B14F-4D97-AF65-F5344CB8AC3E}">
        <p14:creationId xmlns:p14="http://schemas.microsoft.com/office/powerpoint/2010/main" val="406612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FC23000-5924-450F-95F1-ED423E89229E}" type="slidenum">
              <a:rPr lang="nl-NL" smtClean="0"/>
              <a:t>19</a:t>
            </a:fld>
            <a:endParaRPr lang="nl-NL"/>
          </a:p>
        </p:txBody>
      </p:sp>
    </p:spTree>
    <p:extLst>
      <p:ext uri="{BB962C8B-B14F-4D97-AF65-F5344CB8AC3E}">
        <p14:creationId xmlns:p14="http://schemas.microsoft.com/office/powerpoint/2010/main" val="247279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4ABDB-D8C6-4343-8ADB-A715D0C198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5DD4F5-B3EA-43CD-A6C8-28DF2D90F8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9D62A79-6815-4973-80EF-B394BE3E9091}"/>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5" name="Tijdelijke aanduiding voor voettekst 4">
            <a:extLst>
              <a:ext uri="{FF2B5EF4-FFF2-40B4-BE49-F238E27FC236}">
                <a16:creationId xmlns:a16="http://schemas.microsoft.com/office/drawing/2014/main" id="{907B8B2B-15F9-4397-A0A0-309DE4C365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103647-E6E7-4999-8B71-F4CCB1E87FDA}"/>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111381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78CA2-3CBE-434E-9CE0-E34AA1B1615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6549DA-8226-45EB-B55D-3911CC9A434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11BDA0-39B8-4C29-BC02-936C61447FF2}"/>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5" name="Tijdelijke aanduiding voor voettekst 4">
            <a:extLst>
              <a:ext uri="{FF2B5EF4-FFF2-40B4-BE49-F238E27FC236}">
                <a16:creationId xmlns:a16="http://schemas.microsoft.com/office/drawing/2014/main" id="{E8D09D21-85F1-4D47-88FC-2953A4F072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B6C01B-87D5-413C-A2D5-A87323B620C6}"/>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77197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09A1E1-D758-4957-82F5-FD21C0B7DF4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37D372F-98CA-4ED7-A6F2-409149B0B8E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C15BE4-1C5D-40FB-A182-566D28AAD49A}"/>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5" name="Tijdelijke aanduiding voor voettekst 4">
            <a:extLst>
              <a:ext uri="{FF2B5EF4-FFF2-40B4-BE49-F238E27FC236}">
                <a16:creationId xmlns:a16="http://schemas.microsoft.com/office/drawing/2014/main" id="{C7AADF8B-32BD-48AC-893B-757CBD0DE6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B746BA-9DD0-483B-AB6F-06100D26DB8F}"/>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34790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79B9995-30DB-4156-9188-D66E66B3C4C9}" type="datetime1">
              <a:rPr lang="nl-NL" smtClean="0"/>
              <a:t>6-3-2020</a:t>
            </a:fld>
            <a:endParaRPr lang="nl-NL"/>
          </a:p>
        </p:txBody>
      </p:sp>
      <p:sp>
        <p:nvSpPr>
          <p:cNvPr id="5" name="Tijdelijke aanduiding voor voettekst 4"/>
          <p:cNvSpPr>
            <a:spLocks noGrp="1"/>
          </p:cNvSpPr>
          <p:nvPr>
            <p:ph type="ftr" sz="quarter" idx="11"/>
          </p:nvPr>
        </p:nvSpPr>
        <p:spPr/>
        <p:txBody>
          <a:bodyPr/>
          <a:lstStyle/>
          <a:p>
            <a:r>
              <a:rPr lang="nl-NL"/>
              <a:t>© The Innovation Family</a:t>
            </a:r>
          </a:p>
        </p:txBody>
      </p:sp>
      <p:sp>
        <p:nvSpPr>
          <p:cNvPr id="6" name="Tijdelijke aanduiding voor dianummer 5"/>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19651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C36E47E-AEA4-46CF-94DC-E46E5CEBB6D6}" type="datetime1">
              <a:rPr lang="nl-NL" smtClean="0"/>
              <a:t>6-3-2020</a:t>
            </a:fld>
            <a:endParaRPr lang="nl-NL"/>
          </a:p>
        </p:txBody>
      </p:sp>
      <p:sp>
        <p:nvSpPr>
          <p:cNvPr id="5" name="Tijdelijke aanduiding voor voettekst 4"/>
          <p:cNvSpPr>
            <a:spLocks noGrp="1"/>
          </p:cNvSpPr>
          <p:nvPr>
            <p:ph type="ftr" sz="quarter" idx="11"/>
          </p:nvPr>
        </p:nvSpPr>
        <p:spPr/>
        <p:txBody>
          <a:bodyPr/>
          <a:lstStyle/>
          <a:p>
            <a:r>
              <a:rPr lang="nl-NL"/>
              <a:t>© The Innovation Family</a:t>
            </a:r>
          </a:p>
        </p:txBody>
      </p:sp>
      <p:sp>
        <p:nvSpPr>
          <p:cNvPr id="6" name="Tijdelijke aanduiding voor dianummer 5"/>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301687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4D6D90E-8EDE-4B66-B065-678485A288BB}" type="datetime1">
              <a:rPr lang="nl-NL" smtClean="0"/>
              <a:t>6-3-2020</a:t>
            </a:fld>
            <a:endParaRPr lang="nl-NL"/>
          </a:p>
        </p:txBody>
      </p:sp>
      <p:sp>
        <p:nvSpPr>
          <p:cNvPr id="5" name="Tijdelijke aanduiding voor voettekst 4"/>
          <p:cNvSpPr>
            <a:spLocks noGrp="1"/>
          </p:cNvSpPr>
          <p:nvPr>
            <p:ph type="ftr" sz="quarter" idx="11"/>
          </p:nvPr>
        </p:nvSpPr>
        <p:spPr/>
        <p:txBody>
          <a:bodyPr/>
          <a:lstStyle/>
          <a:p>
            <a:r>
              <a:rPr lang="nl-NL"/>
              <a:t>© The Innovation Family</a:t>
            </a:r>
          </a:p>
        </p:txBody>
      </p:sp>
      <p:sp>
        <p:nvSpPr>
          <p:cNvPr id="6" name="Tijdelijke aanduiding voor dianummer 5"/>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3913248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1A6F1EB-94CF-4CD4-AF54-3C3D170B3295}" type="datetime1">
              <a:rPr lang="nl-NL" smtClean="0"/>
              <a:t>6-3-2020</a:t>
            </a:fld>
            <a:endParaRPr lang="nl-NL"/>
          </a:p>
        </p:txBody>
      </p:sp>
      <p:sp>
        <p:nvSpPr>
          <p:cNvPr id="6" name="Tijdelijke aanduiding voor voettekst 5"/>
          <p:cNvSpPr>
            <a:spLocks noGrp="1"/>
          </p:cNvSpPr>
          <p:nvPr>
            <p:ph type="ftr" sz="quarter" idx="11"/>
          </p:nvPr>
        </p:nvSpPr>
        <p:spPr/>
        <p:txBody>
          <a:bodyPr/>
          <a:lstStyle/>
          <a:p>
            <a:r>
              <a:rPr lang="nl-NL"/>
              <a:t>© The Innovation Family</a:t>
            </a:r>
          </a:p>
        </p:txBody>
      </p:sp>
      <p:sp>
        <p:nvSpPr>
          <p:cNvPr id="7" name="Tijdelijke aanduiding voor dianummer 6"/>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384405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B04EC80-79C0-4AC5-BE61-406294E022E7}" type="datetime1">
              <a:rPr lang="nl-NL" smtClean="0"/>
              <a:t>6-3-2020</a:t>
            </a:fld>
            <a:endParaRPr lang="nl-NL"/>
          </a:p>
        </p:txBody>
      </p:sp>
      <p:sp>
        <p:nvSpPr>
          <p:cNvPr id="8" name="Tijdelijke aanduiding voor voettekst 7"/>
          <p:cNvSpPr>
            <a:spLocks noGrp="1"/>
          </p:cNvSpPr>
          <p:nvPr>
            <p:ph type="ftr" sz="quarter" idx="11"/>
          </p:nvPr>
        </p:nvSpPr>
        <p:spPr/>
        <p:txBody>
          <a:bodyPr/>
          <a:lstStyle/>
          <a:p>
            <a:r>
              <a:rPr lang="nl-NL"/>
              <a:t>© The Innovation Family</a:t>
            </a:r>
          </a:p>
        </p:txBody>
      </p:sp>
      <p:sp>
        <p:nvSpPr>
          <p:cNvPr id="9" name="Tijdelijke aanduiding voor dianummer 8"/>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45448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29B82FB-A5F7-4536-927D-1AE231A5B1D6}" type="datetime1">
              <a:rPr lang="nl-NL" smtClean="0"/>
              <a:t>6-3-2020</a:t>
            </a:fld>
            <a:endParaRPr lang="nl-NL"/>
          </a:p>
        </p:txBody>
      </p:sp>
      <p:sp>
        <p:nvSpPr>
          <p:cNvPr id="4" name="Tijdelijke aanduiding voor voettekst 3"/>
          <p:cNvSpPr>
            <a:spLocks noGrp="1"/>
          </p:cNvSpPr>
          <p:nvPr>
            <p:ph type="ftr" sz="quarter" idx="11"/>
          </p:nvPr>
        </p:nvSpPr>
        <p:spPr/>
        <p:txBody>
          <a:bodyPr/>
          <a:lstStyle/>
          <a:p>
            <a:r>
              <a:rPr lang="nl-NL"/>
              <a:t>© The Innovation Family</a:t>
            </a:r>
          </a:p>
        </p:txBody>
      </p:sp>
      <p:sp>
        <p:nvSpPr>
          <p:cNvPr id="5" name="Tijdelijke aanduiding voor dianummer 4"/>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1800653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505CCF2-4A4D-49E0-B48A-1DED65258876}" type="datetime1">
              <a:rPr lang="nl-NL" smtClean="0"/>
              <a:t>6-3-2020</a:t>
            </a:fld>
            <a:endParaRPr lang="nl-NL"/>
          </a:p>
        </p:txBody>
      </p:sp>
      <p:sp>
        <p:nvSpPr>
          <p:cNvPr id="3" name="Tijdelijke aanduiding voor voettekst 2"/>
          <p:cNvSpPr>
            <a:spLocks noGrp="1"/>
          </p:cNvSpPr>
          <p:nvPr>
            <p:ph type="ftr" sz="quarter" idx="11"/>
          </p:nvPr>
        </p:nvSpPr>
        <p:spPr/>
        <p:txBody>
          <a:bodyPr/>
          <a:lstStyle/>
          <a:p>
            <a:r>
              <a:rPr lang="nl-NL"/>
              <a:t>© The Innovation Family</a:t>
            </a:r>
          </a:p>
        </p:txBody>
      </p:sp>
      <p:sp>
        <p:nvSpPr>
          <p:cNvPr id="4" name="Tijdelijke aanduiding voor dianummer 3"/>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2152437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BB245D-ADD5-4C24-8DC5-0646371FE576}" type="datetime1">
              <a:rPr lang="nl-NL" smtClean="0"/>
              <a:t>6-3-2020</a:t>
            </a:fld>
            <a:endParaRPr lang="nl-NL"/>
          </a:p>
        </p:txBody>
      </p:sp>
      <p:sp>
        <p:nvSpPr>
          <p:cNvPr id="6" name="Tijdelijke aanduiding voor voettekst 5"/>
          <p:cNvSpPr>
            <a:spLocks noGrp="1"/>
          </p:cNvSpPr>
          <p:nvPr>
            <p:ph type="ftr" sz="quarter" idx="11"/>
          </p:nvPr>
        </p:nvSpPr>
        <p:spPr/>
        <p:txBody>
          <a:bodyPr/>
          <a:lstStyle/>
          <a:p>
            <a:r>
              <a:rPr lang="nl-NL"/>
              <a:t>© The Innovation Family</a:t>
            </a:r>
          </a:p>
        </p:txBody>
      </p:sp>
      <p:sp>
        <p:nvSpPr>
          <p:cNvPr id="7" name="Tijdelijke aanduiding voor dianummer 6"/>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247371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B02B8-8C6F-46AE-9502-E262F7678A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5F9BC3-055C-4302-8C2F-F3FA0256EA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2A5A5A-1D67-491D-B936-BACDE8E8C350}"/>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5" name="Tijdelijke aanduiding voor voettekst 4">
            <a:extLst>
              <a:ext uri="{FF2B5EF4-FFF2-40B4-BE49-F238E27FC236}">
                <a16:creationId xmlns:a16="http://schemas.microsoft.com/office/drawing/2014/main" id="{38580374-13FC-4072-B797-F308F0A170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85D50B-D00B-4823-B0EE-BF82A19255A6}"/>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175656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CECF444-4EFA-433C-97B5-60B871DF7E87}" type="datetime1">
              <a:rPr lang="nl-NL" smtClean="0"/>
              <a:t>6-3-2020</a:t>
            </a:fld>
            <a:endParaRPr lang="nl-NL"/>
          </a:p>
        </p:txBody>
      </p:sp>
      <p:sp>
        <p:nvSpPr>
          <p:cNvPr id="6" name="Tijdelijke aanduiding voor voettekst 5"/>
          <p:cNvSpPr>
            <a:spLocks noGrp="1"/>
          </p:cNvSpPr>
          <p:nvPr>
            <p:ph type="ftr" sz="quarter" idx="11"/>
          </p:nvPr>
        </p:nvSpPr>
        <p:spPr/>
        <p:txBody>
          <a:bodyPr/>
          <a:lstStyle/>
          <a:p>
            <a:r>
              <a:rPr lang="nl-NL"/>
              <a:t>© The Innovation Family</a:t>
            </a:r>
          </a:p>
        </p:txBody>
      </p:sp>
      <p:sp>
        <p:nvSpPr>
          <p:cNvPr id="7" name="Tijdelijke aanduiding voor dianummer 6"/>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2096459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223AF58-0319-44C9-A207-E1549C23F481}" type="datetime1">
              <a:rPr lang="nl-NL" smtClean="0"/>
              <a:t>6-3-2020</a:t>
            </a:fld>
            <a:endParaRPr lang="nl-NL"/>
          </a:p>
        </p:txBody>
      </p:sp>
      <p:sp>
        <p:nvSpPr>
          <p:cNvPr id="5" name="Tijdelijke aanduiding voor voettekst 4"/>
          <p:cNvSpPr>
            <a:spLocks noGrp="1"/>
          </p:cNvSpPr>
          <p:nvPr>
            <p:ph type="ftr" sz="quarter" idx="11"/>
          </p:nvPr>
        </p:nvSpPr>
        <p:spPr/>
        <p:txBody>
          <a:bodyPr/>
          <a:lstStyle/>
          <a:p>
            <a:r>
              <a:rPr lang="nl-NL"/>
              <a:t>© The Innovation Family</a:t>
            </a:r>
          </a:p>
        </p:txBody>
      </p:sp>
      <p:sp>
        <p:nvSpPr>
          <p:cNvPr id="6" name="Tijdelijke aanduiding voor dianummer 5"/>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229103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8AEB10B-D3F3-4C40-B084-A37034841065}" type="datetime1">
              <a:rPr lang="nl-NL" smtClean="0"/>
              <a:t>6-3-2020</a:t>
            </a:fld>
            <a:endParaRPr lang="nl-NL"/>
          </a:p>
        </p:txBody>
      </p:sp>
      <p:sp>
        <p:nvSpPr>
          <p:cNvPr id="5" name="Tijdelijke aanduiding voor voettekst 4"/>
          <p:cNvSpPr>
            <a:spLocks noGrp="1"/>
          </p:cNvSpPr>
          <p:nvPr>
            <p:ph type="ftr" sz="quarter" idx="11"/>
          </p:nvPr>
        </p:nvSpPr>
        <p:spPr/>
        <p:txBody>
          <a:bodyPr/>
          <a:lstStyle/>
          <a:p>
            <a:r>
              <a:rPr lang="nl-NL"/>
              <a:t>© The Innovation Family</a:t>
            </a:r>
          </a:p>
        </p:txBody>
      </p:sp>
      <p:sp>
        <p:nvSpPr>
          <p:cNvPr id="6" name="Tijdelijke aanduiding voor dianummer 5"/>
          <p:cNvSpPr>
            <a:spLocks noGrp="1"/>
          </p:cNvSpPr>
          <p:nvPr>
            <p:ph type="sldNum" sz="quarter" idx="12"/>
          </p:nvPr>
        </p:nvSpPr>
        <p:spPr/>
        <p:txBody>
          <a:bodyPr/>
          <a:lstStyle/>
          <a:p>
            <a:fld id="{4BF50216-8CF6-4915-8B9F-4B25573A4904}" type="slidenum">
              <a:rPr lang="nl-NL" smtClean="0"/>
              <a:t>‹nr.›</a:t>
            </a:fld>
            <a:endParaRPr lang="nl-NL"/>
          </a:p>
        </p:txBody>
      </p:sp>
    </p:spTree>
    <p:extLst>
      <p:ext uri="{BB962C8B-B14F-4D97-AF65-F5344CB8AC3E}">
        <p14:creationId xmlns:p14="http://schemas.microsoft.com/office/powerpoint/2010/main" val="171561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56506-C1D4-477B-9CD5-F0B5027289F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7C0432D-F6F2-4F51-84E0-216E8DF01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F219199-00A8-4A81-B9B1-182633593E64}"/>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5" name="Tijdelijke aanduiding voor voettekst 4">
            <a:extLst>
              <a:ext uri="{FF2B5EF4-FFF2-40B4-BE49-F238E27FC236}">
                <a16:creationId xmlns:a16="http://schemas.microsoft.com/office/drawing/2014/main" id="{A4488A3A-80BC-4C29-820C-32DEED37F3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4003D7-1D92-4FCC-88F2-6CD161DC48A6}"/>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183942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C45B2-A480-4CB2-AD0B-F0ECDB8442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465821-990C-40E1-ABC1-BB2782CB3FB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A97056-9EE8-4DBE-AC59-9EB06D3153D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CD19067-776E-4F1A-BBD9-A423969F3087}"/>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6" name="Tijdelijke aanduiding voor voettekst 5">
            <a:extLst>
              <a:ext uri="{FF2B5EF4-FFF2-40B4-BE49-F238E27FC236}">
                <a16:creationId xmlns:a16="http://schemas.microsoft.com/office/drawing/2014/main" id="{88656A59-7C29-48BA-B270-B34BC88EAB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E132A8-7EC8-4A35-AB9B-D4E1A1B1119C}"/>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19934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B81F8-0E85-4E9D-B2AA-8DF6879258F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D271A56-D9FE-45B1-B56B-3EABD95DB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90195A6-C1EF-4543-82D1-F69881CC9D4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2B0A6CA-7950-4EB2-AF88-23CA2694F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5ADB16-D946-41AF-8A38-26CDB057040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11B4109-3BDA-424B-8888-2D4BAD392E6D}"/>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8" name="Tijdelijke aanduiding voor voettekst 7">
            <a:extLst>
              <a:ext uri="{FF2B5EF4-FFF2-40B4-BE49-F238E27FC236}">
                <a16:creationId xmlns:a16="http://schemas.microsoft.com/office/drawing/2014/main" id="{6261809E-6760-4BAE-9B50-4812911EF1C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01A54-1332-4481-9551-D9899145573C}"/>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369524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87650-DBBE-4B47-8668-405F929F97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69E69CD-8689-48F1-835D-14EA5B7F1053}"/>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4" name="Tijdelijke aanduiding voor voettekst 3">
            <a:extLst>
              <a:ext uri="{FF2B5EF4-FFF2-40B4-BE49-F238E27FC236}">
                <a16:creationId xmlns:a16="http://schemas.microsoft.com/office/drawing/2014/main" id="{558F090D-4EF0-4A38-A3DD-6E8772FE627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EA25DFF-95D5-4A20-A1FA-520B68AF6DDB}"/>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113178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0CF81F-9939-46DF-BDAF-C630DE5D5B94}"/>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3" name="Tijdelijke aanduiding voor voettekst 2">
            <a:extLst>
              <a:ext uri="{FF2B5EF4-FFF2-40B4-BE49-F238E27FC236}">
                <a16:creationId xmlns:a16="http://schemas.microsoft.com/office/drawing/2014/main" id="{0432205A-9404-4D13-AB41-93E8FCDAA59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72CEF4-BB8C-49A2-B37C-D76D21EA95EC}"/>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229310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C681F-D322-4270-9636-B7810F4305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592AEF3-C2AE-4692-8BBE-9FD53F54E4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48950F0-9DE2-4335-BBF1-BCCEDAC96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A7A5BA-0E4E-4D4E-ABA4-5866F967C60E}"/>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6" name="Tijdelijke aanduiding voor voettekst 5">
            <a:extLst>
              <a:ext uri="{FF2B5EF4-FFF2-40B4-BE49-F238E27FC236}">
                <a16:creationId xmlns:a16="http://schemas.microsoft.com/office/drawing/2014/main" id="{3BC5A2D8-721F-4C68-BBD3-9F36F62F65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2CD2C5-F7AE-47A2-9368-E6F0CB7C5D58}"/>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265389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E10DC-1D12-4F59-9683-67E81A3D80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983513D-DC8F-406F-BF67-622CD1B84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5E1658-77DC-4944-BD0A-114B4F928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470B7B-85FC-46ED-BA4F-0568683B93AC}"/>
              </a:ext>
            </a:extLst>
          </p:cNvPr>
          <p:cNvSpPr>
            <a:spLocks noGrp="1"/>
          </p:cNvSpPr>
          <p:nvPr>
            <p:ph type="dt" sz="half" idx="10"/>
          </p:nvPr>
        </p:nvSpPr>
        <p:spPr/>
        <p:txBody>
          <a:bodyPr/>
          <a:lstStyle/>
          <a:p>
            <a:fld id="{D8749165-4499-4213-A0FB-B12CC03D4719}" type="datetimeFigureOut">
              <a:rPr lang="nl-NL" smtClean="0"/>
              <a:t>6-3-2020</a:t>
            </a:fld>
            <a:endParaRPr lang="nl-NL"/>
          </a:p>
        </p:txBody>
      </p:sp>
      <p:sp>
        <p:nvSpPr>
          <p:cNvPr id="6" name="Tijdelijke aanduiding voor voettekst 5">
            <a:extLst>
              <a:ext uri="{FF2B5EF4-FFF2-40B4-BE49-F238E27FC236}">
                <a16:creationId xmlns:a16="http://schemas.microsoft.com/office/drawing/2014/main" id="{2E97D793-7F6B-4603-A3F2-03F944894D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149E63-3D8F-47AA-91C1-B051179F84BF}"/>
              </a:ext>
            </a:extLst>
          </p:cNvPr>
          <p:cNvSpPr>
            <a:spLocks noGrp="1"/>
          </p:cNvSpPr>
          <p:nvPr>
            <p:ph type="sldNum" sz="quarter" idx="12"/>
          </p:nvPr>
        </p:nvSpPr>
        <p:spPr/>
        <p:txBody>
          <a:bodyPr/>
          <a:lstStyle/>
          <a:p>
            <a:fld id="{EC5AE802-5FA1-46C4-9D51-D2A8CC8B6BA3}" type="slidenum">
              <a:rPr lang="nl-NL" smtClean="0"/>
              <a:t>‹nr.›</a:t>
            </a:fld>
            <a:endParaRPr lang="nl-NL"/>
          </a:p>
        </p:txBody>
      </p:sp>
    </p:spTree>
    <p:extLst>
      <p:ext uri="{BB962C8B-B14F-4D97-AF65-F5344CB8AC3E}">
        <p14:creationId xmlns:p14="http://schemas.microsoft.com/office/powerpoint/2010/main" val="290498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FD63A2-FDE2-47E7-9B79-21BD1845A504}"/>
              </a:ext>
            </a:extLst>
          </p:cNvPr>
          <p:cNvSpPr>
            <a:spLocks noGrp="1"/>
          </p:cNvSpPr>
          <p:nvPr>
            <p:ph type="title"/>
          </p:nvPr>
        </p:nvSpPr>
        <p:spPr>
          <a:xfrm>
            <a:off x="838200" y="365125"/>
            <a:ext cx="10515600" cy="73501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40CBEFD-549F-4AA3-BAD9-B0495D3FCF13}"/>
              </a:ext>
            </a:extLst>
          </p:cNvPr>
          <p:cNvSpPr>
            <a:spLocks noGrp="1"/>
          </p:cNvSpPr>
          <p:nvPr>
            <p:ph type="body" idx="1"/>
          </p:nvPr>
        </p:nvSpPr>
        <p:spPr>
          <a:xfrm>
            <a:off x="838200" y="1264444"/>
            <a:ext cx="10515600" cy="4912519"/>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1A4398B-33D7-408F-B2D1-1A99CC0D1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49165-4499-4213-A0FB-B12CC03D4719}" type="datetimeFigureOut">
              <a:rPr lang="nl-NL" smtClean="0"/>
              <a:t>6-3-2020</a:t>
            </a:fld>
            <a:endParaRPr lang="nl-NL"/>
          </a:p>
        </p:txBody>
      </p:sp>
      <p:sp>
        <p:nvSpPr>
          <p:cNvPr id="5" name="Tijdelijke aanduiding voor voettekst 4">
            <a:extLst>
              <a:ext uri="{FF2B5EF4-FFF2-40B4-BE49-F238E27FC236}">
                <a16:creationId xmlns:a16="http://schemas.microsoft.com/office/drawing/2014/main" id="{61305F51-D3EE-4EAB-88E3-539A16231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5C22DEC-566C-4AB0-B7FD-8FD82EC06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AE802-5FA1-46C4-9D51-D2A8CC8B6BA3}" type="slidenum">
              <a:rPr lang="nl-NL" smtClean="0"/>
              <a:t>‹nr.›</a:t>
            </a:fld>
            <a:endParaRPr lang="nl-NL"/>
          </a:p>
        </p:txBody>
      </p:sp>
    </p:spTree>
    <p:extLst>
      <p:ext uri="{BB962C8B-B14F-4D97-AF65-F5344CB8AC3E}">
        <p14:creationId xmlns:p14="http://schemas.microsoft.com/office/powerpoint/2010/main" val="78879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48104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34127F-3165-46DF-8FF5-56038BE371EA}" type="datetime1">
              <a:rPr lang="nl-NL" smtClean="0"/>
              <a:t>6-3-2020</a:t>
            </a:fld>
            <a:endParaRPr lang="nl-NL"/>
          </a:p>
        </p:txBody>
      </p:sp>
      <p:sp>
        <p:nvSpPr>
          <p:cNvPr id="5" name="Tijdelijke aanduiding voor voettekst 4"/>
          <p:cNvSpPr>
            <a:spLocks noGrp="1"/>
          </p:cNvSpPr>
          <p:nvPr>
            <p:ph type="ftr" sz="quarter" idx="3"/>
          </p:nvPr>
        </p:nvSpPr>
        <p:spPr>
          <a:xfrm>
            <a:off x="4038600" y="648104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dirty="0"/>
              <a:t>© The </a:t>
            </a:r>
            <a:r>
              <a:rPr lang="nl-NL" dirty="0" err="1"/>
              <a:t>Innovation</a:t>
            </a:r>
            <a:r>
              <a:rPr lang="nl-NL" dirty="0"/>
              <a:t> Family</a:t>
            </a:r>
          </a:p>
        </p:txBody>
      </p:sp>
      <p:sp>
        <p:nvSpPr>
          <p:cNvPr id="6" name="Tijdelijke aanduiding voor dianummer 5"/>
          <p:cNvSpPr>
            <a:spLocks noGrp="1"/>
          </p:cNvSpPr>
          <p:nvPr>
            <p:ph type="sldNum" sz="quarter" idx="4"/>
          </p:nvPr>
        </p:nvSpPr>
        <p:spPr>
          <a:xfrm>
            <a:off x="8610600" y="648104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F50216-8CF6-4915-8B9F-4B25573A4904}" type="slidenum">
              <a:rPr lang="nl-NL" smtClean="0"/>
              <a:t>‹nr.›</a:t>
            </a:fld>
            <a:endParaRPr lang="nl-NL"/>
          </a:p>
        </p:txBody>
      </p:sp>
    </p:spTree>
    <p:extLst>
      <p:ext uri="{BB962C8B-B14F-4D97-AF65-F5344CB8AC3E}">
        <p14:creationId xmlns:p14="http://schemas.microsoft.com/office/powerpoint/2010/main" val="2881340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impatrickt?utm_source=unsplash&amp;utm_medium=referral&amp;utm_content=creditCopyText"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unsplash.com/search/photos/learn?utm_source=unsplash&amp;utm_medium=referral&amp;utm_content=creditCopyTex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nsplash.com/@seven11nash?utm_source=unsplash&amp;utm_medium=referral&amp;utm_content=creditCopyText" TargetMode="External"/><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unsplash.com/search/photos/bowling?utm_source=unsplash&amp;utm_medium=referral&amp;utm_content=creditCopyTex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unsplash.com/search/photos/climing-the-stairs?utm_source=unsplash&amp;utm_medium=referral&amp;utm_content=creditCopyText" TargetMode="External"/><Relationship Id="rId4" Type="http://schemas.openxmlformats.org/officeDocument/2006/relationships/hyperlink" Target="https://unsplash.com/@opak?utm_source=unsplash&amp;utm_medium=referral&amp;utm_content=creditCopyTex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levenlangontwikkelen.wijzijnkatapult.n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paulamayphotography?utm_source=unsplash&amp;utm_medium=referral&amp;utm_content=creditCopyTex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unsplash.com/search/photos/peak?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tateisimikito?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EM Mentors Aim to Reverse Low Diversity Trend in Tech ...">
            <a:extLst>
              <a:ext uri="{FF2B5EF4-FFF2-40B4-BE49-F238E27FC236}">
                <a16:creationId xmlns:a16="http://schemas.microsoft.com/office/drawing/2014/main" id="{806641A7-D1FC-4266-8B67-E533C0AE74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80" r="2" b="2"/>
          <a:stretch/>
        </p:blipFill>
        <p:spPr bwMode="auto">
          <a:xfrm>
            <a:off x="0" y="1"/>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DE5B605-EF5C-44A8-B61D-1BE46B1387F9}"/>
              </a:ext>
            </a:extLst>
          </p:cNvPr>
          <p:cNvSpPr>
            <a:spLocks noGrp="1"/>
          </p:cNvSpPr>
          <p:nvPr>
            <p:ph type="ctrTitle"/>
          </p:nvPr>
        </p:nvSpPr>
        <p:spPr>
          <a:xfrm>
            <a:off x="7322516" y="1035101"/>
            <a:ext cx="4580532" cy="4224527"/>
          </a:xfrm>
          <a:noFill/>
        </p:spPr>
        <p:txBody>
          <a:bodyPr>
            <a:normAutofit/>
          </a:bodyPr>
          <a:lstStyle/>
          <a:p>
            <a:pPr algn="l"/>
            <a:r>
              <a:rPr lang="nl-NL" sz="4400" b="1" dirty="0">
                <a:latin typeface="+mn-lt"/>
              </a:rPr>
              <a:t>Verduurzamen en opschalen van </a:t>
            </a:r>
            <a:br>
              <a:rPr lang="nl-NL" sz="4400" b="1" dirty="0">
                <a:latin typeface="+mn-lt"/>
              </a:rPr>
            </a:br>
            <a:r>
              <a:rPr lang="nl-NL" sz="4400" b="1" dirty="0">
                <a:latin typeface="+mn-lt"/>
              </a:rPr>
              <a:t>Publiek Private Samenwerkingen</a:t>
            </a:r>
          </a:p>
        </p:txBody>
      </p:sp>
      <p:sp>
        <p:nvSpPr>
          <p:cNvPr id="4" name="Rechthoek 3">
            <a:extLst>
              <a:ext uri="{FF2B5EF4-FFF2-40B4-BE49-F238E27FC236}">
                <a16:creationId xmlns:a16="http://schemas.microsoft.com/office/drawing/2014/main" id="{14EC96D1-EAC2-42C6-AFA4-6E96D92724D2}"/>
              </a:ext>
            </a:extLst>
          </p:cNvPr>
          <p:cNvSpPr/>
          <p:nvPr/>
        </p:nvSpPr>
        <p:spPr>
          <a:xfrm>
            <a:off x="0" y="5420563"/>
            <a:ext cx="7534636" cy="1437427"/>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Werksessie </a:t>
            </a:r>
            <a:r>
              <a:rPr lang="nl-NL" sz="2400" b="1" dirty="0" err="1"/>
              <a:t>CoE’s</a:t>
            </a:r>
            <a:br>
              <a:rPr lang="nl-NL" sz="2400" b="1" dirty="0"/>
            </a:br>
            <a:r>
              <a:rPr lang="nl-NL" sz="2400" b="1"/>
              <a:t> 4 </a:t>
            </a:r>
            <a:r>
              <a:rPr lang="nl-NL" sz="2400" b="1" dirty="0"/>
              <a:t>maart 2020</a:t>
            </a:r>
            <a:endParaRPr lang="nl-NL" sz="2400" dirty="0"/>
          </a:p>
        </p:txBody>
      </p:sp>
      <p:pic>
        <p:nvPicPr>
          <p:cNvPr id="8194" name="Picture 2" descr="Wij zijn Katapult | LinkedIn">
            <a:extLst>
              <a:ext uri="{FF2B5EF4-FFF2-40B4-BE49-F238E27FC236}">
                <a16:creationId xmlns:a16="http://schemas.microsoft.com/office/drawing/2014/main" id="{0C0947BF-8B9C-468C-AE6D-E2021670B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282" y="0"/>
            <a:ext cx="2623698" cy="262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C614C-1C85-4DB4-9DDA-538C5AA459F3}"/>
              </a:ext>
            </a:extLst>
          </p:cNvPr>
          <p:cNvSpPr>
            <a:spLocks noGrp="1"/>
          </p:cNvSpPr>
          <p:nvPr>
            <p:ph type="title"/>
          </p:nvPr>
        </p:nvSpPr>
        <p:spPr/>
        <p:txBody>
          <a:bodyPr/>
          <a:lstStyle/>
          <a:p>
            <a:r>
              <a:rPr lang="en-GB" dirty="0"/>
              <a:t> </a:t>
            </a:r>
          </a:p>
        </p:txBody>
      </p:sp>
      <p:sp>
        <p:nvSpPr>
          <p:cNvPr id="4" name="Tijdelijke aanduiding voor voettekst 3">
            <a:extLst>
              <a:ext uri="{FF2B5EF4-FFF2-40B4-BE49-F238E27FC236}">
                <a16:creationId xmlns:a16="http://schemas.microsoft.com/office/drawing/2014/main" id="{D55EB5B9-6F22-487B-8A34-0A4117803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rPr>
              <a:t>© The Innovation Family</a:t>
            </a:r>
          </a:p>
        </p:txBody>
      </p:sp>
      <p:sp>
        <p:nvSpPr>
          <p:cNvPr id="5" name="Tijdelijke aanduiding voor dianummer 4">
            <a:extLst>
              <a:ext uri="{FF2B5EF4-FFF2-40B4-BE49-F238E27FC236}">
                <a16:creationId xmlns:a16="http://schemas.microsoft.com/office/drawing/2014/main" id="{2C02482A-E491-4974-B88B-2F758ACA16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50216-8CF6-4915-8B9F-4B25573A4904}" type="slidenum">
              <a:rPr kumimoji="0" lang="nl-NL" sz="900" b="0" i="0" u="none" strike="noStrike" kern="1200" cap="none" spc="0" normalizeH="0" baseline="0" noProof="0" smtClean="0">
                <a:ln>
                  <a:noFill/>
                </a:ln>
                <a:solidFill>
                  <a:srgbClr val="E5006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endParaRPr>
          </a:p>
        </p:txBody>
      </p:sp>
      <p:sp>
        <p:nvSpPr>
          <p:cNvPr id="8" name="Tijdelijke aanduiding voor inhoud 2">
            <a:extLst>
              <a:ext uri="{FF2B5EF4-FFF2-40B4-BE49-F238E27FC236}">
                <a16:creationId xmlns:a16="http://schemas.microsoft.com/office/drawing/2014/main" id="{F46E7321-1ED9-40B5-9CB5-DB18CF06226B}"/>
              </a:ext>
            </a:extLst>
          </p:cNvPr>
          <p:cNvSpPr txBox="1">
            <a:spLocks/>
          </p:cNvSpPr>
          <p:nvPr/>
        </p:nvSpPr>
        <p:spPr>
          <a:xfrm>
            <a:off x="7620000" y="2535711"/>
            <a:ext cx="4237038" cy="28833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414141"/>
                </a:solidFill>
                <a:effectLst/>
                <a:uLnTx/>
                <a:uFillTx/>
                <a:latin typeface="Calibri" panose="020F0502020204030204"/>
                <a:ea typeface="+mn-ea"/>
                <a:cs typeface="+mn-cs"/>
              </a:rPr>
              <a:t>De PPS is niet meer weg te denken en is onderdeel van een steeds groter wordend ecosysteem. De PPS is opgeschaald en biedt een breed pakket aan producten en diensten aan op het gebied van onderwijs, toegepast onderzoek en innovatie van de beroepspraktijk, die elkaar onderling versterken. De organisatie is uitgegroeid tot een professionele organisatie met de vereiste kennis en ervaring en heeft diverse bedrijfsmatige processen ingericht om de kwaliteit en continuïteit van de organisatie te kunnen garanderen.</a:t>
            </a:r>
            <a:endParaRPr kumimoji="0" lang="en-GB" sz="1600" b="0" i="0" u="none" strike="noStrike" kern="1200" cap="none" spc="0" normalizeH="0" baseline="0" noProof="0" dirty="0">
              <a:ln>
                <a:noFill/>
              </a:ln>
              <a:solidFill>
                <a:srgbClr val="414141"/>
              </a:solidFill>
              <a:effectLst/>
              <a:uLnTx/>
              <a:uFillTx/>
              <a:latin typeface="Calibri" panose="020F0502020204030204"/>
              <a:ea typeface="+mn-ea"/>
              <a:cs typeface="+mn-cs"/>
            </a:endParaRPr>
          </a:p>
        </p:txBody>
      </p:sp>
      <p:grpSp>
        <p:nvGrpSpPr>
          <p:cNvPr id="35" name="Groep 34">
            <a:extLst>
              <a:ext uri="{FF2B5EF4-FFF2-40B4-BE49-F238E27FC236}">
                <a16:creationId xmlns:a16="http://schemas.microsoft.com/office/drawing/2014/main" id="{070A3D8F-F30C-4BE8-B64F-053E293A83CA}"/>
              </a:ext>
            </a:extLst>
          </p:cNvPr>
          <p:cNvGrpSpPr/>
          <p:nvPr/>
        </p:nvGrpSpPr>
        <p:grpSpPr>
          <a:xfrm>
            <a:off x="189626" y="2986103"/>
            <a:ext cx="7339966" cy="3506770"/>
            <a:chOff x="1354055" y="1957447"/>
            <a:chExt cx="7339966" cy="3506770"/>
          </a:xfrm>
        </p:grpSpPr>
        <p:grpSp>
          <p:nvGrpSpPr>
            <p:cNvPr id="36" name="Groep 35">
              <a:extLst>
                <a:ext uri="{FF2B5EF4-FFF2-40B4-BE49-F238E27FC236}">
                  <a16:creationId xmlns:a16="http://schemas.microsoft.com/office/drawing/2014/main" id="{BB507914-A83D-499D-B7B4-D9A715B04A69}"/>
                </a:ext>
              </a:extLst>
            </p:cNvPr>
            <p:cNvGrpSpPr/>
            <p:nvPr/>
          </p:nvGrpSpPr>
          <p:grpSpPr>
            <a:xfrm>
              <a:off x="1354055" y="2298315"/>
              <a:ext cx="7339966" cy="3165902"/>
              <a:chOff x="1354055" y="2298315"/>
              <a:chExt cx="7339966" cy="3165902"/>
            </a:xfrm>
          </p:grpSpPr>
          <p:sp>
            <p:nvSpPr>
              <p:cNvPr id="42" name="Rechthoek 41">
                <a:extLst>
                  <a:ext uri="{FF2B5EF4-FFF2-40B4-BE49-F238E27FC236}">
                    <a16:creationId xmlns:a16="http://schemas.microsoft.com/office/drawing/2014/main" id="{1D52B6F1-212A-4EFD-B396-062301E713E5}"/>
                  </a:ext>
                </a:extLst>
              </p:cNvPr>
              <p:cNvSpPr/>
              <p:nvPr/>
            </p:nvSpPr>
            <p:spPr>
              <a:xfrm>
                <a:off x="1354055" y="4720856"/>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Starten</a:t>
                </a:r>
                <a:endPar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852C6829-8FB7-428D-990A-3240A9F8D144}"/>
                  </a:ext>
                </a:extLst>
              </p:cNvPr>
              <p:cNvSpPr/>
              <p:nvPr/>
            </p:nvSpPr>
            <p:spPr>
              <a:xfrm>
                <a:off x="6855354" y="2298315"/>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Verduurzamen</a:t>
                </a:r>
              </a:p>
            </p:txBody>
          </p:sp>
          <p:sp>
            <p:nvSpPr>
              <p:cNvPr id="45" name="Rechthoek 44">
                <a:extLst>
                  <a:ext uri="{FF2B5EF4-FFF2-40B4-BE49-F238E27FC236}">
                    <a16:creationId xmlns:a16="http://schemas.microsoft.com/office/drawing/2014/main" id="{AF1531C4-3A18-4EB9-9A28-AD097CF79467}"/>
                  </a:ext>
                </a:extLst>
              </p:cNvPr>
              <p:cNvSpPr/>
              <p:nvPr/>
            </p:nvSpPr>
            <p:spPr>
              <a:xfrm>
                <a:off x="5026195" y="3108302"/>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Valideren</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hthoek 45">
                <a:extLst>
                  <a:ext uri="{FF2B5EF4-FFF2-40B4-BE49-F238E27FC236}">
                    <a16:creationId xmlns:a16="http://schemas.microsoft.com/office/drawing/2014/main" id="{32C518E4-B1D9-46C3-A307-D168241660BD}"/>
                  </a:ext>
                </a:extLst>
              </p:cNvPr>
              <p:cNvSpPr/>
              <p:nvPr/>
            </p:nvSpPr>
            <p:spPr>
              <a:xfrm>
                <a:off x="3197052" y="3914579"/>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Ontwikkelen</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Pijl: gebogen 46">
                <a:extLst>
                  <a:ext uri="{FF2B5EF4-FFF2-40B4-BE49-F238E27FC236}">
                    <a16:creationId xmlns:a16="http://schemas.microsoft.com/office/drawing/2014/main" id="{B8AA368C-C843-4E4A-ADBF-C1A0DFADD761}"/>
                  </a:ext>
                </a:extLst>
              </p:cNvPr>
              <p:cNvSpPr/>
              <p:nvPr/>
            </p:nvSpPr>
            <p:spPr>
              <a:xfrm>
                <a:off x="2582418" y="4175861"/>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sp>
            <p:nvSpPr>
              <p:cNvPr id="48" name="Pijl: gebogen 47">
                <a:extLst>
                  <a:ext uri="{FF2B5EF4-FFF2-40B4-BE49-F238E27FC236}">
                    <a16:creationId xmlns:a16="http://schemas.microsoft.com/office/drawing/2014/main" id="{12CE4329-0599-43E1-AD33-116596328A6D}"/>
                  </a:ext>
                </a:extLst>
              </p:cNvPr>
              <p:cNvSpPr/>
              <p:nvPr/>
            </p:nvSpPr>
            <p:spPr>
              <a:xfrm>
                <a:off x="4423885" y="3352895"/>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sp>
            <p:nvSpPr>
              <p:cNvPr id="49" name="Pijl: gebogen 48">
                <a:extLst>
                  <a:ext uri="{FF2B5EF4-FFF2-40B4-BE49-F238E27FC236}">
                    <a16:creationId xmlns:a16="http://schemas.microsoft.com/office/drawing/2014/main" id="{26222BAC-5347-4E8C-BB0D-6821A90F247C}"/>
                  </a:ext>
                </a:extLst>
              </p:cNvPr>
              <p:cNvSpPr/>
              <p:nvPr/>
            </p:nvSpPr>
            <p:spPr>
              <a:xfrm>
                <a:off x="6299880" y="2542956"/>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grpSp>
        <p:sp>
          <p:nvSpPr>
            <p:cNvPr id="37" name="Tekstvak 36">
              <a:extLst>
                <a:ext uri="{FF2B5EF4-FFF2-40B4-BE49-F238E27FC236}">
                  <a16:creationId xmlns:a16="http://schemas.microsoft.com/office/drawing/2014/main" id="{5364F872-F80A-4006-BD48-F4129503B346}"/>
                </a:ext>
              </a:extLst>
            </p:cNvPr>
            <p:cNvSpPr txBox="1"/>
            <p:nvPr/>
          </p:nvSpPr>
          <p:spPr>
            <a:xfrm>
              <a:off x="1390391" y="437986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1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38" name="Tekstvak 37">
              <a:extLst>
                <a:ext uri="{FF2B5EF4-FFF2-40B4-BE49-F238E27FC236}">
                  <a16:creationId xmlns:a16="http://schemas.microsoft.com/office/drawing/2014/main" id="{26C886A3-7840-4C6B-B846-A0419E5E6EE1}"/>
                </a:ext>
              </a:extLst>
            </p:cNvPr>
            <p:cNvSpPr txBox="1"/>
            <p:nvPr/>
          </p:nvSpPr>
          <p:spPr>
            <a:xfrm>
              <a:off x="3192722" y="3513413"/>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2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39" name="Tekstvak 38">
              <a:extLst>
                <a:ext uri="{FF2B5EF4-FFF2-40B4-BE49-F238E27FC236}">
                  <a16:creationId xmlns:a16="http://schemas.microsoft.com/office/drawing/2014/main" id="{33284F7D-4147-435F-99CD-09EFD8636E1E}"/>
                </a:ext>
              </a:extLst>
            </p:cNvPr>
            <p:cNvSpPr txBox="1"/>
            <p:nvPr/>
          </p:nvSpPr>
          <p:spPr>
            <a:xfrm>
              <a:off x="5026195" y="275213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3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40" name="Tekstvak 39">
              <a:extLst>
                <a:ext uri="{FF2B5EF4-FFF2-40B4-BE49-F238E27FC236}">
                  <a16:creationId xmlns:a16="http://schemas.microsoft.com/office/drawing/2014/main" id="{DCCEC03D-2A60-4B9C-B217-F1CCB4B04151}"/>
                </a:ext>
              </a:extLst>
            </p:cNvPr>
            <p:cNvSpPr txBox="1"/>
            <p:nvPr/>
          </p:nvSpPr>
          <p:spPr>
            <a:xfrm>
              <a:off x="6846322" y="195744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4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5196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C614C-1C85-4DB4-9DDA-538C5AA459F3}"/>
              </a:ext>
            </a:extLst>
          </p:cNvPr>
          <p:cNvSpPr>
            <a:spLocks noGrp="1"/>
          </p:cNvSpPr>
          <p:nvPr>
            <p:ph type="title"/>
          </p:nvPr>
        </p:nvSpPr>
        <p:spPr/>
        <p:txBody>
          <a:bodyPr/>
          <a:lstStyle/>
          <a:p>
            <a:r>
              <a:rPr lang="en-GB" dirty="0"/>
              <a:t> </a:t>
            </a:r>
          </a:p>
        </p:txBody>
      </p:sp>
      <p:sp>
        <p:nvSpPr>
          <p:cNvPr id="4" name="Tijdelijke aanduiding voor voettekst 3">
            <a:extLst>
              <a:ext uri="{FF2B5EF4-FFF2-40B4-BE49-F238E27FC236}">
                <a16:creationId xmlns:a16="http://schemas.microsoft.com/office/drawing/2014/main" id="{D55EB5B9-6F22-487B-8A34-0A4117803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rPr>
              <a:t>© The Innovation Family</a:t>
            </a:r>
          </a:p>
        </p:txBody>
      </p:sp>
      <p:sp>
        <p:nvSpPr>
          <p:cNvPr id="5" name="Tijdelijke aanduiding voor dianummer 4">
            <a:extLst>
              <a:ext uri="{FF2B5EF4-FFF2-40B4-BE49-F238E27FC236}">
                <a16:creationId xmlns:a16="http://schemas.microsoft.com/office/drawing/2014/main" id="{2C02482A-E491-4974-B88B-2F758ACA16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50216-8CF6-4915-8B9F-4B25573A4904}" type="slidenum">
              <a:rPr kumimoji="0" lang="nl-NL" sz="900" b="0" i="0" u="none" strike="noStrike" kern="1200" cap="none" spc="0" normalizeH="0" baseline="0" noProof="0" smtClean="0">
                <a:ln>
                  <a:noFill/>
                </a:ln>
                <a:solidFill>
                  <a:srgbClr val="E5006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endParaRPr>
          </a:p>
        </p:txBody>
      </p:sp>
      <p:sp>
        <p:nvSpPr>
          <p:cNvPr id="8" name="Tijdelijke aanduiding voor inhoud 2">
            <a:extLst>
              <a:ext uri="{FF2B5EF4-FFF2-40B4-BE49-F238E27FC236}">
                <a16:creationId xmlns:a16="http://schemas.microsoft.com/office/drawing/2014/main" id="{F46E7321-1ED9-40B5-9CB5-DB18CF06226B}"/>
              </a:ext>
            </a:extLst>
          </p:cNvPr>
          <p:cNvSpPr txBox="1">
            <a:spLocks/>
          </p:cNvSpPr>
          <p:nvPr/>
        </p:nvSpPr>
        <p:spPr>
          <a:xfrm>
            <a:off x="9421946" y="267298"/>
            <a:ext cx="2679999" cy="504761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414141"/>
                </a:solidFill>
                <a:effectLst/>
                <a:uLnTx/>
                <a:uFillTx/>
                <a:latin typeface="Calibri" panose="020F0502020204030204"/>
                <a:ea typeface="+mn-ea"/>
                <a:cs typeface="+mn-cs"/>
              </a:rPr>
              <a:t>De PPS met het daarbij behorende ecosysteem is een benchmark voor andere PPS-en en is een trendsetter. DE PPS weet zich steeds te vernieuwen en speelt pro-actief en adequaat in op kansen en bedreigingen uit de markt. De PPS is zelfvoorzienend en heeft ook voldoende middelen om samen met partners nieuwe initiatieven te ontwikkelen en tot een succes te maken. De zelflerende organisatie is effectief en efficiënt. De PPS is de spil van een groot ecosysteem en weet als geen ander bruggen te slaan en synergiën te creëren tussen toegepast onderzoek, onderwijs (van PO tot WO) en de beroepspraktijk.</a:t>
            </a:r>
            <a:endParaRPr kumimoji="0" lang="en-GB" sz="1600" b="0" i="0" u="none" strike="noStrike" kern="1200" cap="none" spc="0" normalizeH="0" baseline="0" noProof="0" dirty="0">
              <a:ln>
                <a:noFill/>
              </a:ln>
              <a:solidFill>
                <a:srgbClr val="414141"/>
              </a:solidFill>
              <a:effectLst/>
              <a:uLnTx/>
              <a:uFillTx/>
              <a:latin typeface="Calibri" panose="020F0502020204030204"/>
              <a:ea typeface="+mn-ea"/>
              <a:cs typeface="+mn-cs"/>
            </a:endParaRPr>
          </a:p>
        </p:txBody>
      </p:sp>
      <p:grpSp>
        <p:nvGrpSpPr>
          <p:cNvPr id="22" name="Groep 21">
            <a:extLst>
              <a:ext uri="{FF2B5EF4-FFF2-40B4-BE49-F238E27FC236}">
                <a16:creationId xmlns:a16="http://schemas.microsoft.com/office/drawing/2014/main" id="{4A2FB35F-B527-4958-8F73-A524C22C25E8}"/>
              </a:ext>
            </a:extLst>
          </p:cNvPr>
          <p:cNvGrpSpPr/>
          <p:nvPr/>
        </p:nvGrpSpPr>
        <p:grpSpPr>
          <a:xfrm>
            <a:off x="189626" y="2139645"/>
            <a:ext cx="9178356" cy="4353228"/>
            <a:chOff x="1354055" y="1110989"/>
            <a:chExt cx="9178356" cy="4353228"/>
          </a:xfrm>
        </p:grpSpPr>
        <p:grpSp>
          <p:nvGrpSpPr>
            <p:cNvPr id="23" name="Groep 22">
              <a:extLst>
                <a:ext uri="{FF2B5EF4-FFF2-40B4-BE49-F238E27FC236}">
                  <a16:creationId xmlns:a16="http://schemas.microsoft.com/office/drawing/2014/main" id="{F9622072-70A3-4BDD-96D6-5EF2C68CCC09}"/>
                </a:ext>
              </a:extLst>
            </p:cNvPr>
            <p:cNvGrpSpPr/>
            <p:nvPr/>
          </p:nvGrpSpPr>
          <p:grpSpPr>
            <a:xfrm>
              <a:off x="1354055" y="1480321"/>
              <a:ext cx="9178356" cy="3983896"/>
              <a:chOff x="1354055" y="1480321"/>
              <a:chExt cx="9178356" cy="3983896"/>
            </a:xfrm>
          </p:grpSpPr>
          <p:sp>
            <p:nvSpPr>
              <p:cNvPr id="29" name="Rechthoek 28">
                <a:extLst>
                  <a:ext uri="{FF2B5EF4-FFF2-40B4-BE49-F238E27FC236}">
                    <a16:creationId xmlns:a16="http://schemas.microsoft.com/office/drawing/2014/main" id="{3D4BC3D1-94BA-4890-9A43-9D171053E8F9}"/>
                  </a:ext>
                </a:extLst>
              </p:cNvPr>
              <p:cNvSpPr/>
              <p:nvPr/>
            </p:nvSpPr>
            <p:spPr>
              <a:xfrm>
                <a:off x="1354055" y="4720856"/>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Starten</a:t>
                </a:r>
                <a:endPar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Rechthoek 29">
                <a:extLst>
                  <a:ext uri="{FF2B5EF4-FFF2-40B4-BE49-F238E27FC236}">
                    <a16:creationId xmlns:a16="http://schemas.microsoft.com/office/drawing/2014/main" id="{2246FF9B-6BCB-463D-999C-53CA2082DC08}"/>
                  </a:ext>
                </a:extLst>
              </p:cNvPr>
              <p:cNvSpPr/>
              <p:nvPr/>
            </p:nvSpPr>
            <p:spPr>
              <a:xfrm>
                <a:off x="8693744" y="1480321"/>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srgbClr val="FFFFFF"/>
                    </a:solidFill>
                    <a:effectLst/>
                    <a:uLnTx/>
                    <a:uFillTx/>
                    <a:latin typeface="Calibri" panose="020F0502020204030204"/>
                    <a:ea typeface="+mn-ea"/>
                    <a:cs typeface="+mn-cs"/>
                  </a:rPr>
                  <a:t>Doorontwikkelen</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hthoek 30">
                <a:extLst>
                  <a:ext uri="{FF2B5EF4-FFF2-40B4-BE49-F238E27FC236}">
                    <a16:creationId xmlns:a16="http://schemas.microsoft.com/office/drawing/2014/main" id="{5DAEBA9F-1B63-4FFD-B3C5-7C7B8989E2E8}"/>
                  </a:ext>
                </a:extLst>
              </p:cNvPr>
              <p:cNvSpPr/>
              <p:nvPr/>
            </p:nvSpPr>
            <p:spPr>
              <a:xfrm>
                <a:off x="6855354" y="2298315"/>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Verduurzamen</a:t>
                </a:r>
              </a:p>
            </p:txBody>
          </p:sp>
          <p:sp>
            <p:nvSpPr>
              <p:cNvPr id="32" name="Rechthoek 31">
                <a:extLst>
                  <a:ext uri="{FF2B5EF4-FFF2-40B4-BE49-F238E27FC236}">
                    <a16:creationId xmlns:a16="http://schemas.microsoft.com/office/drawing/2014/main" id="{267617D6-7DE5-4F5C-BEFD-2DDC9351303F}"/>
                  </a:ext>
                </a:extLst>
              </p:cNvPr>
              <p:cNvSpPr/>
              <p:nvPr/>
            </p:nvSpPr>
            <p:spPr>
              <a:xfrm>
                <a:off x="5026195" y="3108302"/>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Valideren</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hthoek 32">
                <a:extLst>
                  <a:ext uri="{FF2B5EF4-FFF2-40B4-BE49-F238E27FC236}">
                    <a16:creationId xmlns:a16="http://schemas.microsoft.com/office/drawing/2014/main" id="{192F0C74-2D4B-4F90-9610-1ED5F8F83CFB}"/>
                  </a:ext>
                </a:extLst>
              </p:cNvPr>
              <p:cNvSpPr/>
              <p:nvPr/>
            </p:nvSpPr>
            <p:spPr>
              <a:xfrm>
                <a:off x="3197052" y="3914579"/>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Ontwikkelen</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Pijl: gebogen 33">
                <a:extLst>
                  <a:ext uri="{FF2B5EF4-FFF2-40B4-BE49-F238E27FC236}">
                    <a16:creationId xmlns:a16="http://schemas.microsoft.com/office/drawing/2014/main" id="{05D85385-7B7C-4602-B0F7-3D0297850BF0}"/>
                  </a:ext>
                </a:extLst>
              </p:cNvPr>
              <p:cNvSpPr/>
              <p:nvPr/>
            </p:nvSpPr>
            <p:spPr>
              <a:xfrm>
                <a:off x="2582418" y="4175861"/>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sp>
            <p:nvSpPr>
              <p:cNvPr id="35" name="Pijl: gebogen 34">
                <a:extLst>
                  <a:ext uri="{FF2B5EF4-FFF2-40B4-BE49-F238E27FC236}">
                    <a16:creationId xmlns:a16="http://schemas.microsoft.com/office/drawing/2014/main" id="{1BF967EF-6D11-43CC-98E9-D4DD46C26A84}"/>
                  </a:ext>
                </a:extLst>
              </p:cNvPr>
              <p:cNvSpPr/>
              <p:nvPr/>
            </p:nvSpPr>
            <p:spPr>
              <a:xfrm>
                <a:off x="4423885" y="3352895"/>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sp>
            <p:nvSpPr>
              <p:cNvPr id="36" name="Pijl: gebogen 35">
                <a:extLst>
                  <a:ext uri="{FF2B5EF4-FFF2-40B4-BE49-F238E27FC236}">
                    <a16:creationId xmlns:a16="http://schemas.microsoft.com/office/drawing/2014/main" id="{49115CDD-16B7-4813-BE48-71CEB7B9D618}"/>
                  </a:ext>
                </a:extLst>
              </p:cNvPr>
              <p:cNvSpPr/>
              <p:nvPr/>
            </p:nvSpPr>
            <p:spPr>
              <a:xfrm>
                <a:off x="6299880" y="2542956"/>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sp>
            <p:nvSpPr>
              <p:cNvPr id="37" name="Pijl: gebogen 36">
                <a:extLst>
                  <a:ext uri="{FF2B5EF4-FFF2-40B4-BE49-F238E27FC236}">
                    <a16:creationId xmlns:a16="http://schemas.microsoft.com/office/drawing/2014/main" id="{3F948B3C-995A-4FD6-B733-5F056B8B1EB9}"/>
                  </a:ext>
                </a:extLst>
              </p:cNvPr>
              <p:cNvSpPr/>
              <p:nvPr/>
            </p:nvSpPr>
            <p:spPr>
              <a:xfrm>
                <a:off x="8113507" y="1743458"/>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grpSp>
        <p:sp>
          <p:nvSpPr>
            <p:cNvPr id="24" name="Tekstvak 23">
              <a:extLst>
                <a:ext uri="{FF2B5EF4-FFF2-40B4-BE49-F238E27FC236}">
                  <a16:creationId xmlns:a16="http://schemas.microsoft.com/office/drawing/2014/main" id="{C3286EF1-82DF-4DEE-86D5-6CEA29F762EE}"/>
                </a:ext>
              </a:extLst>
            </p:cNvPr>
            <p:cNvSpPr txBox="1"/>
            <p:nvPr/>
          </p:nvSpPr>
          <p:spPr>
            <a:xfrm>
              <a:off x="1390391" y="437986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1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25" name="Tekstvak 24">
              <a:extLst>
                <a:ext uri="{FF2B5EF4-FFF2-40B4-BE49-F238E27FC236}">
                  <a16:creationId xmlns:a16="http://schemas.microsoft.com/office/drawing/2014/main" id="{BC2DFEFB-9C28-4453-A003-2BF344B46E31}"/>
                </a:ext>
              </a:extLst>
            </p:cNvPr>
            <p:cNvSpPr txBox="1"/>
            <p:nvPr/>
          </p:nvSpPr>
          <p:spPr>
            <a:xfrm>
              <a:off x="3192722" y="3513413"/>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2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26" name="Tekstvak 25">
              <a:extLst>
                <a:ext uri="{FF2B5EF4-FFF2-40B4-BE49-F238E27FC236}">
                  <a16:creationId xmlns:a16="http://schemas.microsoft.com/office/drawing/2014/main" id="{4F51C9AB-85DB-4130-B61A-EF737BAD4500}"/>
                </a:ext>
              </a:extLst>
            </p:cNvPr>
            <p:cNvSpPr txBox="1"/>
            <p:nvPr/>
          </p:nvSpPr>
          <p:spPr>
            <a:xfrm>
              <a:off x="5026195" y="275213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3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27" name="Tekstvak 26">
              <a:extLst>
                <a:ext uri="{FF2B5EF4-FFF2-40B4-BE49-F238E27FC236}">
                  <a16:creationId xmlns:a16="http://schemas.microsoft.com/office/drawing/2014/main" id="{ADBF9D66-983B-4FF3-B2A6-D76F91152B30}"/>
                </a:ext>
              </a:extLst>
            </p:cNvPr>
            <p:cNvSpPr txBox="1"/>
            <p:nvPr/>
          </p:nvSpPr>
          <p:spPr>
            <a:xfrm>
              <a:off x="6846322" y="195744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4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28" name="Tekstvak 27">
              <a:extLst>
                <a:ext uri="{FF2B5EF4-FFF2-40B4-BE49-F238E27FC236}">
                  <a16:creationId xmlns:a16="http://schemas.microsoft.com/office/drawing/2014/main" id="{50FA6BC1-419D-47F0-B833-722E31E6254A}"/>
                </a:ext>
              </a:extLst>
            </p:cNvPr>
            <p:cNvSpPr txBox="1"/>
            <p:nvPr/>
          </p:nvSpPr>
          <p:spPr>
            <a:xfrm>
              <a:off x="8639780" y="1110989"/>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5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1546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3F76C9-7221-4D47-8787-157FC0892C85}"/>
              </a:ext>
            </a:extLst>
          </p:cNvPr>
          <p:cNvSpPr>
            <a:spLocks noGrp="1"/>
          </p:cNvSpPr>
          <p:nvPr>
            <p:ph type="title"/>
          </p:nvPr>
        </p:nvSpPr>
        <p:spPr>
          <a:xfrm>
            <a:off x="512064" y="2546652"/>
            <a:ext cx="5910681" cy="2193598"/>
          </a:xfrm>
        </p:spPr>
        <p:txBody>
          <a:bodyPr vert="horz" lIns="91440" tIns="45720" rIns="91440" bIns="45720" rtlCol="0" anchor="t">
            <a:normAutofit fontScale="90000"/>
          </a:bodyPr>
          <a:lstStyle/>
          <a:p>
            <a:r>
              <a:rPr lang="nl-NL" sz="6000" dirty="0"/>
              <a:t>Verduurzamen</a:t>
            </a:r>
            <a:br>
              <a:rPr lang="nl-NL" sz="6000" dirty="0"/>
            </a:br>
            <a:r>
              <a:rPr lang="nl-NL" sz="6000" dirty="0"/>
              <a:t>van PPS-en</a:t>
            </a:r>
            <a:br>
              <a:rPr lang="nl-NL" sz="6000" dirty="0"/>
            </a:br>
            <a:endParaRPr lang="en-US" sz="6000" dirty="0"/>
          </a:p>
        </p:txBody>
      </p:sp>
      <p:cxnSp>
        <p:nvCxnSpPr>
          <p:cNvPr id="10" name="Straight Arrow Connector 9">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E931F0CE-6B35-4F05-9E0F-0C72A65A85D0}"/>
              </a:ext>
            </a:extLst>
          </p:cNvPr>
          <p:cNvPicPr>
            <a:picLocks noChangeAspect="1"/>
          </p:cNvPicPr>
          <p:nvPr/>
        </p:nvPicPr>
        <p:blipFill rotWithShape="1">
          <a:blip r:embed="rId3"/>
          <a:srcRect l="30213" r="14397" b="1"/>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9" name="Picture 2" descr="Wij zijn Katapult | LinkedIn">
            <a:extLst>
              <a:ext uri="{FF2B5EF4-FFF2-40B4-BE49-F238E27FC236}">
                <a16:creationId xmlns:a16="http://schemas.microsoft.com/office/drawing/2014/main" id="{2A6462F8-B650-441D-9448-DC1881BAB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1777028" cy="177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3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FBAE42-6175-400C-8133-FFA6B8968BB3}"/>
              </a:ext>
            </a:extLst>
          </p:cNvPr>
          <p:cNvSpPr>
            <a:spLocks noGrp="1"/>
          </p:cNvSpPr>
          <p:nvPr>
            <p:ph type="title"/>
          </p:nvPr>
        </p:nvSpPr>
        <p:spPr/>
        <p:txBody>
          <a:bodyPr/>
          <a:lstStyle/>
          <a:p>
            <a:r>
              <a:rPr lang="nl-NL"/>
              <a:t>Verduurzamen kan op vele manieren</a:t>
            </a:r>
          </a:p>
        </p:txBody>
      </p:sp>
      <p:sp>
        <p:nvSpPr>
          <p:cNvPr id="4" name="Tijdelijke aanduiding voor inhoud 3">
            <a:extLst>
              <a:ext uri="{FF2B5EF4-FFF2-40B4-BE49-F238E27FC236}">
                <a16:creationId xmlns:a16="http://schemas.microsoft.com/office/drawing/2014/main" id="{3387885D-5A80-4AF3-82FB-0BA3B9E56AD5}"/>
              </a:ext>
            </a:extLst>
          </p:cNvPr>
          <p:cNvSpPr>
            <a:spLocks noGrp="1"/>
          </p:cNvSpPr>
          <p:nvPr>
            <p:ph idx="1"/>
          </p:nvPr>
        </p:nvSpPr>
        <p:spPr>
          <a:xfrm>
            <a:off x="791987" y="1084309"/>
            <a:ext cx="5668883" cy="3078040"/>
          </a:xfrm>
        </p:spPr>
        <p:txBody>
          <a:bodyPr>
            <a:normAutofit/>
          </a:bodyPr>
          <a:lstStyle/>
          <a:p>
            <a:pPr>
              <a:spcBef>
                <a:spcPts val="2400"/>
              </a:spcBef>
            </a:pPr>
            <a:r>
              <a:rPr lang="nl-NL" dirty="0"/>
              <a:t>Een PPS kan op vele manieren verduurzamen</a:t>
            </a:r>
          </a:p>
          <a:p>
            <a:pPr>
              <a:spcBef>
                <a:spcPts val="2400"/>
              </a:spcBef>
            </a:pPr>
            <a:r>
              <a:rPr lang="nl-NL" dirty="0"/>
              <a:t>Verduurzamen lijkt op het bouwen met lego: een bestendige PPS is een configuratie van verschillende standaard bouwblokken</a:t>
            </a:r>
          </a:p>
          <a:p>
            <a:pPr>
              <a:spcBef>
                <a:spcPts val="2400"/>
              </a:spcBef>
            </a:pPr>
            <a:r>
              <a:rPr lang="nl-NL" dirty="0"/>
              <a:t>De basis bouwblokken zijn</a:t>
            </a:r>
          </a:p>
          <a:p>
            <a:pPr>
              <a:spcBef>
                <a:spcPts val="2400"/>
              </a:spcBef>
            </a:pPr>
            <a:r>
              <a:rPr lang="nl-NL" dirty="0"/>
              <a:t>Een bouwwerk (= een PPS dat verduurzaamd is) kan bestaan uit één kleur of meerdere kleuren</a:t>
            </a:r>
          </a:p>
        </p:txBody>
      </p:sp>
      <p:grpSp>
        <p:nvGrpSpPr>
          <p:cNvPr id="2" name="Groep 1">
            <a:extLst>
              <a:ext uri="{FF2B5EF4-FFF2-40B4-BE49-F238E27FC236}">
                <a16:creationId xmlns:a16="http://schemas.microsoft.com/office/drawing/2014/main" id="{0E7A262D-DB4A-40CA-815F-AF22715CEDD2}"/>
              </a:ext>
            </a:extLst>
          </p:cNvPr>
          <p:cNvGrpSpPr/>
          <p:nvPr/>
        </p:nvGrpSpPr>
        <p:grpSpPr>
          <a:xfrm>
            <a:off x="6742139" y="5148187"/>
            <a:ext cx="4973997" cy="525347"/>
            <a:chOff x="7218003" y="5232515"/>
            <a:chExt cx="4973997" cy="525347"/>
          </a:xfrm>
        </p:grpSpPr>
        <p:pic>
          <p:nvPicPr>
            <p:cNvPr id="14" name="Afbeelding 13">
              <a:extLst>
                <a:ext uri="{FF2B5EF4-FFF2-40B4-BE49-F238E27FC236}">
                  <a16:creationId xmlns:a16="http://schemas.microsoft.com/office/drawing/2014/main" id="{D80D194D-4E79-46F9-92B1-43C80E139111}"/>
                </a:ext>
              </a:extLst>
            </p:cNvPr>
            <p:cNvPicPr>
              <a:picLocks noChangeAspect="1"/>
            </p:cNvPicPr>
            <p:nvPr/>
          </p:nvPicPr>
          <p:blipFill>
            <a:blip r:embed="rId3"/>
            <a:stretch>
              <a:fillRect/>
            </a:stretch>
          </p:blipFill>
          <p:spPr>
            <a:xfrm>
              <a:off x="7218003" y="5232515"/>
              <a:ext cx="929834" cy="522125"/>
            </a:xfrm>
            <a:prstGeom prst="rect">
              <a:avLst/>
            </a:prstGeom>
          </p:spPr>
        </p:pic>
        <p:pic>
          <p:nvPicPr>
            <p:cNvPr id="15" name="Afbeelding 14">
              <a:extLst>
                <a:ext uri="{FF2B5EF4-FFF2-40B4-BE49-F238E27FC236}">
                  <a16:creationId xmlns:a16="http://schemas.microsoft.com/office/drawing/2014/main" id="{F64549B4-62E9-4CB2-9A51-B667413F76C2}"/>
                </a:ext>
              </a:extLst>
            </p:cNvPr>
            <p:cNvPicPr>
              <a:picLocks noChangeAspect="1"/>
            </p:cNvPicPr>
            <p:nvPr/>
          </p:nvPicPr>
          <p:blipFill>
            <a:blip r:embed="rId4"/>
            <a:stretch>
              <a:fillRect/>
            </a:stretch>
          </p:blipFill>
          <p:spPr>
            <a:xfrm>
              <a:off x="8224164" y="5232515"/>
              <a:ext cx="929832" cy="520513"/>
            </a:xfrm>
            <a:prstGeom prst="rect">
              <a:avLst/>
            </a:prstGeom>
          </p:spPr>
        </p:pic>
        <p:pic>
          <p:nvPicPr>
            <p:cNvPr id="16" name="Afbeelding 15">
              <a:extLst>
                <a:ext uri="{FF2B5EF4-FFF2-40B4-BE49-F238E27FC236}">
                  <a16:creationId xmlns:a16="http://schemas.microsoft.com/office/drawing/2014/main" id="{A74DC2D7-4486-478F-BC84-3D7B2F3D1B98}"/>
                </a:ext>
              </a:extLst>
            </p:cNvPr>
            <p:cNvPicPr>
              <a:picLocks noChangeAspect="1"/>
            </p:cNvPicPr>
            <p:nvPr/>
          </p:nvPicPr>
          <p:blipFill>
            <a:blip r:embed="rId5"/>
            <a:stretch>
              <a:fillRect/>
            </a:stretch>
          </p:blipFill>
          <p:spPr>
            <a:xfrm>
              <a:off x="9236392" y="5232516"/>
              <a:ext cx="928216" cy="525346"/>
            </a:xfrm>
            <a:prstGeom prst="rect">
              <a:avLst/>
            </a:prstGeom>
          </p:spPr>
        </p:pic>
        <p:pic>
          <p:nvPicPr>
            <p:cNvPr id="17" name="Afbeelding 16">
              <a:extLst>
                <a:ext uri="{FF2B5EF4-FFF2-40B4-BE49-F238E27FC236}">
                  <a16:creationId xmlns:a16="http://schemas.microsoft.com/office/drawing/2014/main" id="{8BBAFE30-56FB-4A40-A4D0-CC808ED51556}"/>
                </a:ext>
              </a:extLst>
            </p:cNvPr>
            <p:cNvPicPr>
              <a:picLocks noChangeAspect="1"/>
            </p:cNvPicPr>
            <p:nvPr/>
          </p:nvPicPr>
          <p:blipFill>
            <a:blip r:embed="rId6"/>
            <a:stretch>
              <a:fillRect/>
            </a:stretch>
          </p:blipFill>
          <p:spPr>
            <a:xfrm>
              <a:off x="10246864" y="5232516"/>
              <a:ext cx="928216" cy="525346"/>
            </a:xfrm>
            <a:prstGeom prst="rect">
              <a:avLst/>
            </a:prstGeom>
          </p:spPr>
        </p:pic>
        <p:pic>
          <p:nvPicPr>
            <p:cNvPr id="18" name="Afbeelding 17">
              <a:extLst>
                <a:ext uri="{FF2B5EF4-FFF2-40B4-BE49-F238E27FC236}">
                  <a16:creationId xmlns:a16="http://schemas.microsoft.com/office/drawing/2014/main" id="{B0F5D541-FDD2-4E8C-9734-5D4D2A385AC3}"/>
                </a:ext>
              </a:extLst>
            </p:cNvPr>
            <p:cNvPicPr>
              <a:picLocks noChangeAspect="1"/>
            </p:cNvPicPr>
            <p:nvPr/>
          </p:nvPicPr>
          <p:blipFill>
            <a:blip r:embed="rId7"/>
            <a:stretch>
              <a:fillRect/>
            </a:stretch>
          </p:blipFill>
          <p:spPr>
            <a:xfrm>
              <a:off x="11257334" y="5232515"/>
              <a:ext cx="934666" cy="522124"/>
            </a:xfrm>
            <a:prstGeom prst="rect">
              <a:avLst/>
            </a:prstGeom>
          </p:spPr>
        </p:pic>
      </p:grpSp>
      <p:pic>
        <p:nvPicPr>
          <p:cNvPr id="24" name="Afbeelding 23">
            <a:extLst>
              <a:ext uri="{FF2B5EF4-FFF2-40B4-BE49-F238E27FC236}">
                <a16:creationId xmlns:a16="http://schemas.microsoft.com/office/drawing/2014/main" id="{C6D7D3FC-C734-4E26-946A-86A23163F2BE}"/>
              </a:ext>
            </a:extLst>
          </p:cNvPr>
          <p:cNvPicPr>
            <a:picLocks noChangeAspect="1"/>
          </p:cNvPicPr>
          <p:nvPr/>
        </p:nvPicPr>
        <p:blipFill>
          <a:blip r:embed="rId8"/>
          <a:stretch>
            <a:fillRect/>
          </a:stretch>
        </p:blipFill>
        <p:spPr>
          <a:xfrm>
            <a:off x="9092660" y="3718135"/>
            <a:ext cx="1823214" cy="708660"/>
          </a:xfrm>
          <a:prstGeom prst="rect">
            <a:avLst/>
          </a:prstGeom>
        </p:spPr>
      </p:pic>
      <p:pic>
        <p:nvPicPr>
          <p:cNvPr id="27" name="Afbeelding 26">
            <a:extLst>
              <a:ext uri="{FF2B5EF4-FFF2-40B4-BE49-F238E27FC236}">
                <a16:creationId xmlns:a16="http://schemas.microsoft.com/office/drawing/2014/main" id="{C7C23168-CCE9-4021-AA7D-059B24A590D7}"/>
              </a:ext>
            </a:extLst>
          </p:cNvPr>
          <p:cNvPicPr>
            <a:picLocks noChangeAspect="1"/>
          </p:cNvPicPr>
          <p:nvPr/>
        </p:nvPicPr>
        <p:blipFill>
          <a:blip r:embed="rId9"/>
          <a:stretch>
            <a:fillRect/>
          </a:stretch>
        </p:blipFill>
        <p:spPr>
          <a:xfrm>
            <a:off x="9846338" y="1970623"/>
            <a:ext cx="1823210" cy="655426"/>
          </a:xfrm>
          <a:prstGeom prst="rect">
            <a:avLst/>
          </a:prstGeom>
        </p:spPr>
      </p:pic>
      <p:pic>
        <p:nvPicPr>
          <p:cNvPr id="28" name="Afbeelding 27">
            <a:extLst>
              <a:ext uri="{FF2B5EF4-FFF2-40B4-BE49-F238E27FC236}">
                <a16:creationId xmlns:a16="http://schemas.microsoft.com/office/drawing/2014/main" id="{ED7C1B64-B4E5-40F6-A034-7F1061F8A11A}"/>
              </a:ext>
            </a:extLst>
          </p:cNvPr>
          <p:cNvPicPr>
            <a:picLocks noChangeAspect="1"/>
          </p:cNvPicPr>
          <p:nvPr/>
        </p:nvPicPr>
        <p:blipFill>
          <a:blip r:embed="rId10"/>
          <a:stretch>
            <a:fillRect/>
          </a:stretch>
        </p:blipFill>
        <p:spPr>
          <a:xfrm>
            <a:off x="7369254" y="2957171"/>
            <a:ext cx="1839848" cy="662080"/>
          </a:xfrm>
          <a:prstGeom prst="rect">
            <a:avLst/>
          </a:prstGeom>
        </p:spPr>
      </p:pic>
      <p:pic>
        <p:nvPicPr>
          <p:cNvPr id="29" name="Afbeelding 28">
            <a:extLst>
              <a:ext uri="{FF2B5EF4-FFF2-40B4-BE49-F238E27FC236}">
                <a16:creationId xmlns:a16="http://schemas.microsoft.com/office/drawing/2014/main" id="{C65CF11D-249C-4BDA-91DA-E578AA017E51}"/>
              </a:ext>
            </a:extLst>
          </p:cNvPr>
          <p:cNvPicPr>
            <a:picLocks noChangeAspect="1"/>
          </p:cNvPicPr>
          <p:nvPr/>
        </p:nvPicPr>
        <p:blipFill>
          <a:blip r:embed="rId11"/>
          <a:stretch>
            <a:fillRect/>
          </a:stretch>
        </p:blipFill>
        <p:spPr>
          <a:xfrm>
            <a:off x="9497361" y="1100138"/>
            <a:ext cx="1823218" cy="668734"/>
          </a:xfrm>
          <a:prstGeom prst="rect">
            <a:avLst/>
          </a:prstGeom>
        </p:spPr>
      </p:pic>
      <p:pic>
        <p:nvPicPr>
          <p:cNvPr id="30" name="Afbeelding 29">
            <a:extLst>
              <a:ext uri="{FF2B5EF4-FFF2-40B4-BE49-F238E27FC236}">
                <a16:creationId xmlns:a16="http://schemas.microsoft.com/office/drawing/2014/main" id="{B9BFCD95-96A3-452C-92AA-E52B1856BF9D}"/>
              </a:ext>
            </a:extLst>
          </p:cNvPr>
          <p:cNvPicPr>
            <a:picLocks noChangeAspect="1"/>
          </p:cNvPicPr>
          <p:nvPr/>
        </p:nvPicPr>
        <p:blipFill>
          <a:blip r:embed="rId12"/>
          <a:stretch>
            <a:fillRect/>
          </a:stretch>
        </p:blipFill>
        <p:spPr>
          <a:xfrm>
            <a:off x="7810234" y="2085935"/>
            <a:ext cx="1823210" cy="655426"/>
          </a:xfrm>
          <a:prstGeom prst="rect">
            <a:avLst/>
          </a:prstGeom>
        </p:spPr>
      </p:pic>
      <p:pic>
        <p:nvPicPr>
          <p:cNvPr id="31" name="Afbeelding 30">
            <a:extLst>
              <a:ext uri="{FF2B5EF4-FFF2-40B4-BE49-F238E27FC236}">
                <a16:creationId xmlns:a16="http://schemas.microsoft.com/office/drawing/2014/main" id="{CD1C608B-AF1A-4656-B204-105A2412F76B}"/>
              </a:ext>
            </a:extLst>
          </p:cNvPr>
          <p:cNvPicPr>
            <a:picLocks noChangeAspect="1"/>
          </p:cNvPicPr>
          <p:nvPr/>
        </p:nvPicPr>
        <p:blipFill>
          <a:blip r:embed="rId13"/>
          <a:stretch>
            <a:fillRect/>
          </a:stretch>
        </p:blipFill>
        <p:spPr>
          <a:xfrm>
            <a:off x="9846338" y="2817155"/>
            <a:ext cx="1869798" cy="658754"/>
          </a:xfrm>
          <a:prstGeom prst="rect">
            <a:avLst/>
          </a:prstGeom>
        </p:spPr>
      </p:pic>
      <p:pic>
        <p:nvPicPr>
          <p:cNvPr id="7" name="Afbeelding 6">
            <a:extLst>
              <a:ext uri="{FF2B5EF4-FFF2-40B4-BE49-F238E27FC236}">
                <a16:creationId xmlns:a16="http://schemas.microsoft.com/office/drawing/2014/main" id="{CA9A1231-FC25-4805-AA9F-6C827579FBA0}"/>
              </a:ext>
            </a:extLst>
          </p:cNvPr>
          <p:cNvPicPr>
            <a:picLocks noChangeAspect="1"/>
          </p:cNvPicPr>
          <p:nvPr/>
        </p:nvPicPr>
        <p:blipFill>
          <a:blip r:embed="rId14"/>
          <a:stretch>
            <a:fillRect/>
          </a:stretch>
        </p:blipFill>
        <p:spPr>
          <a:xfrm>
            <a:off x="7373574" y="1184466"/>
            <a:ext cx="1815290" cy="657090"/>
          </a:xfrm>
          <a:prstGeom prst="rect">
            <a:avLst/>
          </a:prstGeom>
        </p:spPr>
      </p:pic>
      <p:sp>
        <p:nvSpPr>
          <p:cNvPr id="19" name="Tijdelijke aanduiding voor inhoud 3">
            <a:extLst>
              <a:ext uri="{FF2B5EF4-FFF2-40B4-BE49-F238E27FC236}">
                <a16:creationId xmlns:a16="http://schemas.microsoft.com/office/drawing/2014/main" id="{093D4612-8D57-43D2-A080-CD8253222462}"/>
              </a:ext>
            </a:extLst>
          </p:cNvPr>
          <p:cNvSpPr txBox="1">
            <a:spLocks/>
          </p:cNvSpPr>
          <p:nvPr/>
        </p:nvSpPr>
        <p:spPr>
          <a:xfrm>
            <a:off x="791986" y="4426795"/>
            <a:ext cx="5668883" cy="2272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nl-NL" dirty="0"/>
              <a:t>Daarnaast kan de reikwijdte van de PPS verschillen</a:t>
            </a:r>
            <a:br>
              <a:rPr lang="nl-NL" dirty="0"/>
            </a:br>
            <a:r>
              <a:rPr lang="nl-NL" dirty="0"/>
              <a:t>Alleen gericht op MBO of ook op PO/VO en/of HBO (verschillende grondplaten) </a:t>
            </a:r>
          </a:p>
          <a:p>
            <a:pPr>
              <a:spcBef>
                <a:spcPts val="2400"/>
              </a:spcBef>
            </a:pPr>
            <a:r>
              <a:rPr lang="nl-NL" dirty="0"/>
              <a:t>Met deze grondplaten (type onderwijsinstellingen) en bouwblokken kunnen vele combi’s gemaakt worden elk met hun eigen bestaansrecht</a:t>
            </a:r>
          </a:p>
        </p:txBody>
      </p:sp>
    </p:spTree>
    <p:extLst>
      <p:ext uri="{BB962C8B-B14F-4D97-AF65-F5344CB8AC3E}">
        <p14:creationId xmlns:p14="http://schemas.microsoft.com/office/powerpoint/2010/main" val="26215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AB9C-F1F2-4E84-849D-C9611463065F}"/>
              </a:ext>
            </a:extLst>
          </p:cNvPr>
          <p:cNvSpPr>
            <a:spLocks noGrp="1"/>
          </p:cNvSpPr>
          <p:nvPr>
            <p:ph type="title"/>
          </p:nvPr>
        </p:nvSpPr>
        <p:spPr/>
        <p:txBody>
          <a:bodyPr/>
          <a:lstStyle/>
          <a:p>
            <a:r>
              <a:rPr lang="nl-NL" dirty="0"/>
              <a:t>Verduurzamingspatronen ter inspiratie</a:t>
            </a:r>
          </a:p>
        </p:txBody>
      </p:sp>
      <p:grpSp>
        <p:nvGrpSpPr>
          <p:cNvPr id="3" name="Groep 2">
            <a:extLst>
              <a:ext uri="{FF2B5EF4-FFF2-40B4-BE49-F238E27FC236}">
                <a16:creationId xmlns:a16="http://schemas.microsoft.com/office/drawing/2014/main" id="{A4A5694E-280E-4C8F-9890-3796FCC614F1}"/>
              </a:ext>
            </a:extLst>
          </p:cNvPr>
          <p:cNvGrpSpPr/>
          <p:nvPr/>
        </p:nvGrpSpPr>
        <p:grpSpPr>
          <a:xfrm>
            <a:off x="740327" y="1154601"/>
            <a:ext cx="5303581" cy="1672718"/>
            <a:chOff x="659863" y="1154601"/>
            <a:chExt cx="5303581" cy="1672718"/>
          </a:xfrm>
        </p:grpSpPr>
        <p:sp>
          <p:nvSpPr>
            <p:cNvPr id="26" name="Rechthoek 25">
              <a:extLst>
                <a:ext uri="{FF2B5EF4-FFF2-40B4-BE49-F238E27FC236}">
                  <a16:creationId xmlns:a16="http://schemas.microsoft.com/office/drawing/2014/main" id="{E358CC34-29A9-4E20-9083-4EC250725B58}"/>
                </a:ext>
              </a:extLst>
            </p:cNvPr>
            <p:cNvSpPr/>
            <p:nvPr/>
          </p:nvSpPr>
          <p:spPr>
            <a:xfrm>
              <a:off x="659864" y="1154601"/>
              <a:ext cx="528069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a:extLst>
                <a:ext uri="{FF2B5EF4-FFF2-40B4-BE49-F238E27FC236}">
                  <a16:creationId xmlns:a16="http://schemas.microsoft.com/office/drawing/2014/main" id="{61C6245F-7D2A-4091-B787-909E84682DC0}"/>
                </a:ext>
              </a:extLst>
            </p:cNvPr>
            <p:cNvSpPr txBox="1"/>
            <p:nvPr/>
          </p:nvSpPr>
          <p:spPr>
            <a:xfrm>
              <a:off x="694199" y="1526507"/>
              <a:ext cx="5269245" cy="304699"/>
            </a:xfrm>
            <a:prstGeom prst="rect">
              <a:avLst/>
            </a:prstGeom>
            <a:noFill/>
          </p:spPr>
          <p:txBody>
            <a:bodyPr wrap="square" rtlCol="0">
              <a:spAutoFit/>
            </a:bodyPr>
            <a:lstStyle/>
            <a:p>
              <a:pPr>
                <a:lnSpc>
                  <a:spcPct val="92000"/>
                </a:lnSpc>
              </a:pPr>
              <a:endParaRPr lang="nl-NL" sz="1500" dirty="0">
                <a:solidFill>
                  <a:schemeClr val="bg1"/>
                </a:solidFill>
              </a:endParaRPr>
            </a:p>
          </p:txBody>
        </p:sp>
        <p:sp>
          <p:nvSpPr>
            <p:cNvPr id="7" name="Rechthoek 6">
              <a:extLst>
                <a:ext uri="{FF2B5EF4-FFF2-40B4-BE49-F238E27FC236}">
                  <a16:creationId xmlns:a16="http://schemas.microsoft.com/office/drawing/2014/main" id="{F7895B67-A389-4C32-82E0-73AF92F065CF}"/>
                </a:ext>
              </a:extLst>
            </p:cNvPr>
            <p:cNvSpPr/>
            <p:nvPr/>
          </p:nvSpPr>
          <p:spPr>
            <a:xfrm>
              <a:off x="659863" y="1158230"/>
              <a:ext cx="528069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 Vernieuwing van onderwijsinhoud</a:t>
              </a:r>
            </a:p>
          </p:txBody>
        </p:sp>
      </p:grpSp>
      <p:grpSp>
        <p:nvGrpSpPr>
          <p:cNvPr id="15" name="Groep 14">
            <a:extLst>
              <a:ext uri="{FF2B5EF4-FFF2-40B4-BE49-F238E27FC236}">
                <a16:creationId xmlns:a16="http://schemas.microsoft.com/office/drawing/2014/main" id="{D2FA88B5-BDB5-4649-A3B7-EB8A0BC51542}"/>
              </a:ext>
            </a:extLst>
          </p:cNvPr>
          <p:cNvGrpSpPr/>
          <p:nvPr/>
        </p:nvGrpSpPr>
        <p:grpSpPr>
          <a:xfrm>
            <a:off x="6142132" y="1154601"/>
            <a:ext cx="5292133" cy="1672718"/>
            <a:chOff x="6061667" y="1154601"/>
            <a:chExt cx="5292133" cy="1672718"/>
          </a:xfrm>
        </p:grpSpPr>
        <p:sp>
          <p:nvSpPr>
            <p:cNvPr id="17" name="Rechthoek 16">
              <a:extLst>
                <a:ext uri="{FF2B5EF4-FFF2-40B4-BE49-F238E27FC236}">
                  <a16:creationId xmlns:a16="http://schemas.microsoft.com/office/drawing/2014/main" id="{21B25800-CC12-4ADE-97F1-F1528FB95042}"/>
                </a:ext>
              </a:extLst>
            </p:cNvPr>
            <p:cNvSpPr/>
            <p:nvPr/>
          </p:nvSpPr>
          <p:spPr>
            <a:xfrm>
              <a:off x="6073113" y="1154601"/>
              <a:ext cx="525780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59F5723-3ABC-4F13-8AA5-275D111C9E83}"/>
                </a:ext>
              </a:extLst>
            </p:cNvPr>
            <p:cNvSpPr/>
            <p:nvPr/>
          </p:nvSpPr>
          <p:spPr>
            <a:xfrm>
              <a:off x="6084558" y="1154601"/>
              <a:ext cx="5246355"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 Vernieuwing van onderwijsvorm</a:t>
              </a:r>
            </a:p>
          </p:txBody>
        </p:sp>
        <p:sp>
          <p:nvSpPr>
            <p:cNvPr id="18" name="Tekstvak 17">
              <a:extLst>
                <a:ext uri="{FF2B5EF4-FFF2-40B4-BE49-F238E27FC236}">
                  <a16:creationId xmlns:a16="http://schemas.microsoft.com/office/drawing/2014/main" id="{14E86DA0-8E8E-470B-A595-0803B94847F7}"/>
                </a:ext>
              </a:extLst>
            </p:cNvPr>
            <p:cNvSpPr txBox="1"/>
            <p:nvPr/>
          </p:nvSpPr>
          <p:spPr>
            <a:xfrm>
              <a:off x="6061667" y="1546038"/>
              <a:ext cx="5292133" cy="304699"/>
            </a:xfrm>
            <a:prstGeom prst="rect">
              <a:avLst/>
            </a:prstGeom>
            <a:noFill/>
          </p:spPr>
          <p:txBody>
            <a:bodyPr wrap="square" rtlCol="0">
              <a:spAutoFit/>
            </a:bodyPr>
            <a:lstStyle/>
            <a:p>
              <a:pPr>
                <a:lnSpc>
                  <a:spcPct val="92000"/>
                </a:lnSpc>
              </a:pPr>
              <a:endParaRPr lang="nl-NL" sz="1500" dirty="0">
                <a:solidFill>
                  <a:schemeClr val="bg1"/>
                </a:solidFill>
              </a:endParaRPr>
            </a:p>
          </p:txBody>
        </p:sp>
      </p:grpSp>
      <p:sp>
        <p:nvSpPr>
          <p:cNvPr id="23" name="Rechthoek 22">
            <a:extLst>
              <a:ext uri="{FF2B5EF4-FFF2-40B4-BE49-F238E27FC236}">
                <a16:creationId xmlns:a16="http://schemas.microsoft.com/office/drawing/2014/main" id="{C4B0CBB6-9452-4C8F-88EB-C04442C367DD}"/>
              </a:ext>
            </a:extLst>
          </p:cNvPr>
          <p:cNvSpPr/>
          <p:nvPr/>
        </p:nvSpPr>
        <p:spPr>
          <a:xfrm>
            <a:off x="740327" y="2985418"/>
            <a:ext cx="5267422"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66BAC23B-D791-45C5-B4F7-91AB8159E6D6}"/>
              </a:ext>
            </a:extLst>
          </p:cNvPr>
          <p:cNvSpPr/>
          <p:nvPr/>
        </p:nvSpPr>
        <p:spPr>
          <a:xfrm>
            <a:off x="740327" y="2985419"/>
            <a:ext cx="5269246" cy="393914"/>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 Contextrijke infrastructuur </a:t>
            </a:r>
          </a:p>
        </p:txBody>
      </p:sp>
      <p:grpSp>
        <p:nvGrpSpPr>
          <p:cNvPr id="16" name="Groep 15">
            <a:extLst>
              <a:ext uri="{FF2B5EF4-FFF2-40B4-BE49-F238E27FC236}">
                <a16:creationId xmlns:a16="http://schemas.microsoft.com/office/drawing/2014/main" id="{B85F29B9-A065-43E9-92AF-37F51565CA90}"/>
              </a:ext>
            </a:extLst>
          </p:cNvPr>
          <p:cNvGrpSpPr/>
          <p:nvPr/>
        </p:nvGrpSpPr>
        <p:grpSpPr>
          <a:xfrm>
            <a:off x="6142133" y="2985419"/>
            <a:ext cx="5280690" cy="1672717"/>
            <a:chOff x="6061668" y="2985419"/>
            <a:chExt cx="5280690" cy="1672717"/>
          </a:xfrm>
        </p:grpSpPr>
        <p:sp>
          <p:nvSpPr>
            <p:cNvPr id="14" name="Rechthoek 13">
              <a:extLst>
                <a:ext uri="{FF2B5EF4-FFF2-40B4-BE49-F238E27FC236}">
                  <a16:creationId xmlns:a16="http://schemas.microsoft.com/office/drawing/2014/main" id="{72CFAE6D-F0F0-4170-8B76-4CC1F142D0E2}"/>
                </a:ext>
              </a:extLst>
            </p:cNvPr>
            <p:cNvSpPr/>
            <p:nvPr/>
          </p:nvSpPr>
          <p:spPr>
            <a:xfrm>
              <a:off x="6084558" y="2985419"/>
              <a:ext cx="5257800" cy="1672717"/>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614A1FF-D30B-4AE9-8111-C9BFD5C20BE2}"/>
                </a:ext>
              </a:extLst>
            </p:cNvPr>
            <p:cNvSpPr/>
            <p:nvPr/>
          </p:nvSpPr>
          <p:spPr>
            <a:xfrm>
              <a:off x="6084558" y="2997638"/>
              <a:ext cx="525780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 Leven Lang Ontwikkelen </a:t>
              </a:r>
            </a:p>
          </p:txBody>
        </p:sp>
        <p:sp>
          <p:nvSpPr>
            <p:cNvPr id="21" name="Tekstvak 20">
              <a:extLst>
                <a:ext uri="{FF2B5EF4-FFF2-40B4-BE49-F238E27FC236}">
                  <a16:creationId xmlns:a16="http://schemas.microsoft.com/office/drawing/2014/main" id="{32799D3B-82CF-418A-8C4F-98D256A7E64B}"/>
                </a:ext>
              </a:extLst>
            </p:cNvPr>
            <p:cNvSpPr txBox="1"/>
            <p:nvPr/>
          </p:nvSpPr>
          <p:spPr>
            <a:xfrm>
              <a:off x="6061668" y="3366661"/>
              <a:ext cx="5246355" cy="304699"/>
            </a:xfrm>
            <a:prstGeom prst="rect">
              <a:avLst/>
            </a:prstGeom>
            <a:noFill/>
          </p:spPr>
          <p:txBody>
            <a:bodyPr wrap="square" rtlCol="0">
              <a:spAutoFit/>
            </a:bodyPr>
            <a:lstStyle/>
            <a:p>
              <a:pPr>
                <a:lnSpc>
                  <a:spcPct val="92000"/>
                </a:lnSpc>
              </a:pPr>
              <a:endParaRPr lang="nl-NL" sz="1500" dirty="0">
                <a:solidFill>
                  <a:schemeClr val="bg1"/>
                </a:solidFill>
              </a:endParaRPr>
            </a:p>
          </p:txBody>
        </p:sp>
      </p:grpSp>
      <p:grpSp>
        <p:nvGrpSpPr>
          <p:cNvPr id="13" name="Groep 12">
            <a:extLst>
              <a:ext uri="{FF2B5EF4-FFF2-40B4-BE49-F238E27FC236}">
                <a16:creationId xmlns:a16="http://schemas.microsoft.com/office/drawing/2014/main" id="{38150A2C-9F84-4B5A-BCCA-BB17E495AD1B}"/>
              </a:ext>
            </a:extLst>
          </p:cNvPr>
          <p:cNvGrpSpPr/>
          <p:nvPr/>
        </p:nvGrpSpPr>
        <p:grpSpPr>
          <a:xfrm>
            <a:off x="740327" y="4816239"/>
            <a:ext cx="5269247" cy="1676636"/>
            <a:chOff x="659862" y="4816239"/>
            <a:chExt cx="5269247" cy="1676636"/>
          </a:xfrm>
        </p:grpSpPr>
        <p:sp>
          <p:nvSpPr>
            <p:cNvPr id="11" name="Rechthoek 10">
              <a:extLst>
                <a:ext uri="{FF2B5EF4-FFF2-40B4-BE49-F238E27FC236}">
                  <a16:creationId xmlns:a16="http://schemas.microsoft.com/office/drawing/2014/main" id="{A14CCA02-C188-47F1-BF45-AFB124688483}"/>
                </a:ext>
              </a:extLst>
            </p:cNvPr>
            <p:cNvSpPr/>
            <p:nvPr/>
          </p:nvSpPr>
          <p:spPr>
            <a:xfrm>
              <a:off x="671309" y="4820157"/>
              <a:ext cx="525780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88796C45-1B0C-40D9-9E04-654AE3801B25}"/>
                </a:ext>
              </a:extLst>
            </p:cNvPr>
            <p:cNvSpPr/>
            <p:nvPr/>
          </p:nvSpPr>
          <p:spPr>
            <a:xfrm>
              <a:off x="671307" y="4816239"/>
              <a:ext cx="5255978"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 Onderzoekende vaardigheden/innovatie</a:t>
              </a:r>
            </a:p>
          </p:txBody>
        </p:sp>
        <p:sp>
          <p:nvSpPr>
            <p:cNvPr id="22" name="Tekstvak 21">
              <a:extLst>
                <a:ext uri="{FF2B5EF4-FFF2-40B4-BE49-F238E27FC236}">
                  <a16:creationId xmlns:a16="http://schemas.microsoft.com/office/drawing/2014/main" id="{00CCAED6-B414-423C-BC23-3D15F4F57012}"/>
                </a:ext>
              </a:extLst>
            </p:cNvPr>
            <p:cNvSpPr txBox="1"/>
            <p:nvPr/>
          </p:nvSpPr>
          <p:spPr>
            <a:xfrm>
              <a:off x="659862" y="5170776"/>
              <a:ext cx="5246357" cy="323165"/>
            </a:xfrm>
            <a:prstGeom prst="rect">
              <a:avLst/>
            </a:prstGeom>
            <a:noFill/>
          </p:spPr>
          <p:txBody>
            <a:bodyPr wrap="square" rtlCol="0">
              <a:spAutoFit/>
            </a:bodyPr>
            <a:lstStyle/>
            <a:p>
              <a:endParaRPr lang="nl-NL" sz="1500" dirty="0">
                <a:solidFill>
                  <a:schemeClr val="bg1"/>
                </a:solidFill>
              </a:endParaRPr>
            </a:p>
          </p:txBody>
        </p:sp>
      </p:grpSp>
      <p:grpSp>
        <p:nvGrpSpPr>
          <p:cNvPr id="25" name="Groep 24">
            <a:extLst>
              <a:ext uri="{FF2B5EF4-FFF2-40B4-BE49-F238E27FC236}">
                <a16:creationId xmlns:a16="http://schemas.microsoft.com/office/drawing/2014/main" id="{9D5B5B0A-CC61-4B1D-A456-BA52CBBCACDF}"/>
              </a:ext>
            </a:extLst>
          </p:cNvPr>
          <p:cNvGrpSpPr/>
          <p:nvPr/>
        </p:nvGrpSpPr>
        <p:grpSpPr>
          <a:xfrm>
            <a:off x="6142132" y="4812610"/>
            <a:ext cx="5280691" cy="1680265"/>
            <a:chOff x="6061667" y="4812610"/>
            <a:chExt cx="5280691" cy="1680265"/>
          </a:xfrm>
        </p:grpSpPr>
        <p:sp>
          <p:nvSpPr>
            <p:cNvPr id="20" name="Rechthoek 19">
              <a:extLst>
                <a:ext uri="{FF2B5EF4-FFF2-40B4-BE49-F238E27FC236}">
                  <a16:creationId xmlns:a16="http://schemas.microsoft.com/office/drawing/2014/main" id="{F21488B3-CEAC-45E4-9EB0-134B353F2B54}"/>
                </a:ext>
              </a:extLst>
            </p:cNvPr>
            <p:cNvSpPr/>
            <p:nvPr/>
          </p:nvSpPr>
          <p:spPr>
            <a:xfrm>
              <a:off x="6061667" y="4820157"/>
              <a:ext cx="5280691"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FC92E0BB-E890-4050-A45C-299A24B92552}"/>
                </a:ext>
              </a:extLst>
            </p:cNvPr>
            <p:cNvSpPr/>
            <p:nvPr/>
          </p:nvSpPr>
          <p:spPr>
            <a:xfrm>
              <a:off x="6061668" y="4812610"/>
              <a:ext cx="528069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 Faciliteren ecosysteem/netwerken</a:t>
              </a:r>
            </a:p>
          </p:txBody>
        </p:sp>
        <p:sp>
          <p:nvSpPr>
            <p:cNvPr id="24" name="Tekstvak 23">
              <a:extLst>
                <a:ext uri="{FF2B5EF4-FFF2-40B4-BE49-F238E27FC236}">
                  <a16:creationId xmlns:a16="http://schemas.microsoft.com/office/drawing/2014/main" id="{C722562F-0EA1-4B39-9A9C-288AD2D41678}"/>
                </a:ext>
              </a:extLst>
            </p:cNvPr>
            <p:cNvSpPr txBox="1"/>
            <p:nvPr/>
          </p:nvSpPr>
          <p:spPr>
            <a:xfrm>
              <a:off x="6061668" y="5172590"/>
              <a:ext cx="5257800" cy="323165"/>
            </a:xfrm>
            <a:prstGeom prst="rect">
              <a:avLst/>
            </a:prstGeom>
            <a:noFill/>
          </p:spPr>
          <p:txBody>
            <a:bodyPr wrap="square" rtlCol="0">
              <a:spAutoFit/>
            </a:bodyPr>
            <a:lstStyle/>
            <a:p>
              <a:endParaRPr lang="nl-NL" sz="1500" dirty="0">
                <a:solidFill>
                  <a:schemeClr val="bg1"/>
                </a:solidFill>
              </a:endParaRPr>
            </a:p>
          </p:txBody>
        </p:sp>
      </p:grpSp>
      <p:pic>
        <p:nvPicPr>
          <p:cNvPr id="33" name="Afbeelding 32">
            <a:extLst>
              <a:ext uri="{FF2B5EF4-FFF2-40B4-BE49-F238E27FC236}">
                <a16:creationId xmlns:a16="http://schemas.microsoft.com/office/drawing/2014/main" id="{D774401B-23CE-4151-9AB6-257B789BF5C4}"/>
              </a:ext>
            </a:extLst>
          </p:cNvPr>
          <p:cNvPicPr>
            <a:picLocks noChangeAspect="1"/>
          </p:cNvPicPr>
          <p:nvPr/>
        </p:nvPicPr>
        <p:blipFill>
          <a:blip r:embed="rId3"/>
          <a:stretch>
            <a:fillRect/>
          </a:stretch>
        </p:blipFill>
        <p:spPr>
          <a:xfrm>
            <a:off x="2476323" y="1758590"/>
            <a:ext cx="2058778" cy="745225"/>
          </a:xfrm>
          <a:prstGeom prst="rect">
            <a:avLst/>
          </a:prstGeom>
        </p:spPr>
      </p:pic>
      <p:pic>
        <p:nvPicPr>
          <p:cNvPr id="4" name="Afbeelding 3">
            <a:extLst>
              <a:ext uri="{FF2B5EF4-FFF2-40B4-BE49-F238E27FC236}">
                <a16:creationId xmlns:a16="http://schemas.microsoft.com/office/drawing/2014/main" id="{CFF9C252-F0D8-4C0D-B021-EF6E34802359}"/>
              </a:ext>
            </a:extLst>
          </p:cNvPr>
          <p:cNvPicPr>
            <a:picLocks noChangeAspect="1"/>
          </p:cNvPicPr>
          <p:nvPr/>
        </p:nvPicPr>
        <p:blipFill>
          <a:blip r:embed="rId4"/>
          <a:stretch>
            <a:fillRect/>
          </a:stretch>
        </p:blipFill>
        <p:spPr>
          <a:xfrm>
            <a:off x="2328455" y="5190676"/>
            <a:ext cx="2354514" cy="1302199"/>
          </a:xfrm>
          <a:prstGeom prst="rect">
            <a:avLst/>
          </a:prstGeom>
        </p:spPr>
      </p:pic>
      <p:pic>
        <p:nvPicPr>
          <p:cNvPr id="40" name="Afbeelding 39">
            <a:extLst>
              <a:ext uri="{FF2B5EF4-FFF2-40B4-BE49-F238E27FC236}">
                <a16:creationId xmlns:a16="http://schemas.microsoft.com/office/drawing/2014/main" id="{2824A9E1-10DF-4D6E-B806-685F6CAF6368}"/>
              </a:ext>
            </a:extLst>
          </p:cNvPr>
          <p:cNvPicPr>
            <a:picLocks noChangeAspect="1"/>
          </p:cNvPicPr>
          <p:nvPr/>
        </p:nvPicPr>
        <p:blipFill>
          <a:blip r:embed="rId5"/>
          <a:stretch>
            <a:fillRect/>
          </a:stretch>
        </p:blipFill>
        <p:spPr>
          <a:xfrm>
            <a:off x="6804778" y="5257026"/>
            <a:ext cx="4200680" cy="1182324"/>
          </a:xfrm>
          <a:prstGeom prst="rect">
            <a:avLst/>
          </a:prstGeom>
        </p:spPr>
      </p:pic>
      <p:pic>
        <p:nvPicPr>
          <p:cNvPr id="5" name="Afbeelding 4">
            <a:extLst>
              <a:ext uri="{FF2B5EF4-FFF2-40B4-BE49-F238E27FC236}">
                <a16:creationId xmlns:a16="http://schemas.microsoft.com/office/drawing/2014/main" id="{97600A10-A6C5-449B-B2A1-E066C95CE4EF}"/>
              </a:ext>
            </a:extLst>
          </p:cNvPr>
          <p:cNvPicPr>
            <a:picLocks noChangeAspect="1"/>
          </p:cNvPicPr>
          <p:nvPr/>
        </p:nvPicPr>
        <p:blipFill>
          <a:blip r:embed="rId6"/>
          <a:stretch>
            <a:fillRect/>
          </a:stretch>
        </p:blipFill>
        <p:spPr>
          <a:xfrm>
            <a:off x="7127850" y="3442054"/>
            <a:ext cx="3554536" cy="1170148"/>
          </a:xfrm>
          <a:prstGeom prst="rect">
            <a:avLst/>
          </a:prstGeom>
        </p:spPr>
      </p:pic>
      <p:pic>
        <p:nvPicPr>
          <p:cNvPr id="6" name="Afbeelding 5">
            <a:extLst>
              <a:ext uri="{FF2B5EF4-FFF2-40B4-BE49-F238E27FC236}">
                <a16:creationId xmlns:a16="http://schemas.microsoft.com/office/drawing/2014/main" id="{F8BAA8BA-6C58-4A8E-9709-4C7AA2DF2A38}"/>
              </a:ext>
            </a:extLst>
          </p:cNvPr>
          <p:cNvPicPr>
            <a:picLocks noChangeAspect="1"/>
          </p:cNvPicPr>
          <p:nvPr/>
        </p:nvPicPr>
        <p:blipFill>
          <a:blip r:embed="rId7"/>
          <a:stretch>
            <a:fillRect/>
          </a:stretch>
        </p:blipFill>
        <p:spPr>
          <a:xfrm>
            <a:off x="7457543" y="1644207"/>
            <a:ext cx="2895151" cy="1072033"/>
          </a:xfrm>
          <a:prstGeom prst="rect">
            <a:avLst/>
          </a:prstGeom>
        </p:spPr>
      </p:pic>
      <p:pic>
        <p:nvPicPr>
          <p:cNvPr id="8" name="Afbeelding 7">
            <a:extLst>
              <a:ext uri="{FF2B5EF4-FFF2-40B4-BE49-F238E27FC236}">
                <a16:creationId xmlns:a16="http://schemas.microsoft.com/office/drawing/2014/main" id="{59E46A37-707A-4543-94F8-AE705253258D}"/>
              </a:ext>
            </a:extLst>
          </p:cNvPr>
          <p:cNvPicPr>
            <a:picLocks noChangeAspect="1"/>
          </p:cNvPicPr>
          <p:nvPr/>
        </p:nvPicPr>
        <p:blipFill>
          <a:blip r:embed="rId8"/>
          <a:stretch>
            <a:fillRect/>
          </a:stretch>
        </p:blipFill>
        <p:spPr>
          <a:xfrm>
            <a:off x="2387455" y="3517670"/>
            <a:ext cx="2236515" cy="1094532"/>
          </a:xfrm>
          <a:prstGeom prst="rect">
            <a:avLst/>
          </a:prstGeom>
        </p:spPr>
      </p:pic>
    </p:spTree>
    <p:extLst>
      <p:ext uri="{BB962C8B-B14F-4D97-AF65-F5344CB8AC3E}">
        <p14:creationId xmlns:p14="http://schemas.microsoft.com/office/powerpoint/2010/main" val="56667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AB9C-F1F2-4E84-849D-C9611463065F}"/>
              </a:ext>
            </a:extLst>
          </p:cNvPr>
          <p:cNvSpPr>
            <a:spLocks noGrp="1"/>
          </p:cNvSpPr>
          <p:nvPr>
            <p:ph type="title"/>
          </p:nvPr>
        </p:nvSpPr>
        <p:spPr/>
        <p:txBody>
          <a:bodyPr/>
          <a:lstStyle/>
          <a:p>
            <a:r>
              <a:rPr lang="nl-NL" dirty="0"/>
              <a:t>Verduurzamingspatronen ter inspiratie</a:t>
            </a:r>
          </a:p>
        </p:txBody>
      </p:sp>
      <p:grpSp>
        <p:nvGrpSpPr>
          <p:cNvPr id="3" name="Groep 2">
            <a:extLst>
              <a:ext uri="{FF2B5EF4-FFF2-40B4-BE49-F238E27FC236}">
                <a16:creationId xmlns:a16="http://schemas.microsoft.com/office/drawing/2014/main" id="{A4A5694E-280E-4C8F-9890-3796FCC614F1}"/>
              </a:ext>
            </a:extLst>
          </p:cNvPr>
          <p:cNvGrpSpPr/>
          <p:nvPr/>
        </p:nvGrpSpPr>
        <p:grpSpPr>
          <a:xfrm>
            <a:off x="740327" y="1154601"/>
            <a:ext cx="5303581" cy="1672718"/>
            <a:chOff x="659863" y="1154601"/>
            <a:chExt cx="5303581" cy="1672718"/>
          </a:xfrm>
        </p:grpSpPr>
        <p:sp>
          <p:nvSpPr>
            <p:cNvPr id="26" name="Rechthoek 25">
              <a:extLst>
                <a:ext uri="{FF2B5EF4-FFF2-40B4-BE49-F238E27FC236}">
                  <a16:creationId xmlns:a16="http://schemas.microsoft.com/office/drawing/2014/main" id="{E358CC34-29A9-4E20-9083-4EC250725B58}"/>
                </a:ext>
              </a:extLst>
            </p:cNvPr>
            <p:cNvSpPr/>
            <p:nvPr/>
          </p:nvSpPr>
          <p:spPr>
            <a:xfrm>
              <a:off x="659864" y="1154601"/>
              <a:ext cx="528069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a:extLst>
                <a:ext uri="{FF2B5EF4-FFF2-40B4-BE49-F238E27FC236}">
                  <a16:creationId xmlns:a16="http://schemas.microsoft.com/office/drawing/2014/main" id="{61C6245F-7D2A-4091-B787-909E84682DC0}"/>
                </a:ext>
              </a:extLst>
            </p:cNvPr>
            <p:cNvSpPr txBox="1"/>
            <p:nvPr/>
          </p:nvSpPr>
          <p:spPr>
            <a:xfrm>
              <a:off x="694199" y="1526507"/>
              <a:ext cx="5269245" cy="304699"/>
            </a:xfrm>
            <a:prstGeom prst="rect">
              <a:avLst/>
            </a:prstGeom>
            <a:noFill/>
          </p:spPr>
          <p:txBody>
            <a:bodyPr wrap="square" rtlCol="0">
              <a:spAutoFit/>
            </a:bodyPr>
            <a:lstStyle/>
            <a:p>
              <a:pPr>
                <a:lnSpc>
                  <a:spcPct val="92000"/>
                </a:lnSpc>
              </a:pPr>
              <a:endParaRPr lang="nl-NL" sz="1500" dirty="0">
                <a:solidFill>
                  <a:schemeClr val="bg1"/>
                </a:solidFill>
              </a:endParaRPr>
            </a:p>
          </p:txBody>
        </p:sp>
        <p:sp>
          <p:nvSpPr>
            <p:cNvPr id="7" name="Rechthoek 6">
              <a:extLst>
                <a:ext uri="{FF2B5EF4-FFF2-40B4-BE49-F238E27FC236}">
                  <a16:creationId xmlns:a16="http://schemas.microsoft.com/office/drawing/2014/main" id="{F7895B67-A389-4C32-82E0-73AF92F065CF}"/>
                </a:ext>
              </a:extLst>
            </p:cNvPr>
            <p:cNvSpPr/>
            <p:nvPr/>
          </p:nvSpPr>
          <p:spPr>
            <a:xfrm>
              <a:off x="659863" y="1158230"/>
              <a:ext cx="528069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 Vernieuwing van onderwijsinhoud</a:t>
              </a:r>
            </a:p>
          </p:txBody>
        </p:sp>
      </p:grpSp>
      <p:pic>
        <p:nvPicPr>
          <p:cNvPr id="33" name="Afbeelding 32">
            <a:extLst>
              <a:ext uri="{FF2B5EF4-FFF2-40B4-BE49-F238E27FC236}">
                <a16:creationId xmlns:a16="http://schemas.microsoft.com/office/drawing/2014/main" id="{D774401B-23CE-4151-9AB6-257B789BF5C4}"/>
              </a:ext>
            </a:extLst>
          </p:cNvPr>
          <p:cNvPicPr>
            <a:picLocks noChangeAspect="1"/>
          </p:cNvPicPr>
          <p:nvPr/>
        </p:nvPicPr>
        <p:blipFill>
          <a:blip r:embed="rId3"/>
          <a:stretch>
            <a:fillRect/>
          </a:stretch>
        </p:blipFill>
        <p:spPr>
          <a:xfrm>
            <a:off x="2476323" y="1758590"/>
            <a:ext cx="2058778" cy="745225"/>
          </a:xfrm>
          <a:prstGeom prst="rect">
            <a:avLst/>
          </a:prstGeom>
        </p:spPr>
      </p:pic>
      <p:grpSp>
        <p:nvGrpSpPr>
          <p:cNvPr id="34" name="Groep 33">
            <a:extLst>
              <a:ext uri="{FF2B5EF4-FFF2-40B4-BE49-F238E27FC236}">
                <a16:creationId xmlns:a16="http://schemas.microsoft.com/office/drawing/2014/main" id="{72AE8F00-9DF9-4346-8FC7-BBC41C91FFC3}"/>
              </a:ext>
            </a:extLst>
          </p:cNvPr>
          <p:cNvGrpSpPr/>
          <p:nvPr/>
        </p:nvGrpSpPr>
        <p:grpSpPr>
          <a:xfrm>
            <a:off x="6271096" y="1154601"/>
            <a:ext cx="5303581" cy="1738434"/>
            <a:chOff x="659863" y="1154601"/>
            <a:chExt cx="5303581" cy="1738434"/>
          </a:xfrm>
        </p:grpSpPr>
        <p:sp>
          <p:nvSpPr>
            <p:cNvPr id="35" name="Rechthoek 34">
              <a:extLst>
                <a:ext uri="{FF2B5EF4-FFF2-40B4-BE49-F238E27FC236}">
                  <a16:creationId xmlns:a16="http://schemas.microsoft.com/office/drawing/2014/main" id="{84780961-81C8-47AE-A7FD-5EE3B5584263}"/>
                </a:ext>
              </a:extLst>
            </p:cNvPr>
            <p:cNvSpPr/>
            <p:nvPr/>
          </p:nvSpPr>
          <p:spPr>
            <a:xfrm>
              <a:off x="659864" y="1154601"/>
              <a:ext cx="528069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69C57A81-305E-4246-92D1-789AA64FDA1E}"/>
                </a:ext>
              </a:extLst>
            </p:cNvPr>
            <p:cNvSpPr txBox="1"/>
            <p:nvPr/>
          </p:nvSpPr>
          <p:spPr>
            <a:xfrm>
              <a:off x="694199" y="1526507"/>
              <a:ext cx="5269245" cy="1366528"/>
            </a:xfrm>
            <a:prstGeom prst="rect">
              <a:avLst/>
            </a:prstGeom>
            <a:noFill/>
          </p:spPr>
          <p:txBody>
            <a:bodyPr wrap="square" rtlCol="0">
              <a:spAutoFit/>
            </a:bodyPr>
            <a:lstStyle/>
            <a:p>
              <a:pPr>
                <a:lnSpc>
                  <a:spcPct val="92000"/>
                </a:lnSpc>
              </a:pPr>
              <a:r>
                <a:rPr lang="nl-NL" sz="1500" dirty="0">
                  <a:solidFill>
                    <a:schemeClr val="bg1"/>
                  </a:solidFill>
                </a:rPr>
                <a:t>De PPS heeft als voornaamste focus het inhoudelijk actualiseren van het lesprogramma. Dit vraagt vaak om een eenmalige grotere investering gevolgd door een onderhoudsfase om het curriculum up-to-date te houden, die relatief mens- en kapitaalintensiteit laag is. De PPS heeft veelal geen eigen profiel/positie maar is onderdeel van de school</a:t>
              </a:r>
            </a:p>
          </p:txBody>
        </p:sp>
        <p:sp>
          <p:nvSpPr>
            <p:cNvPr id="37" name="Rechthoek 36">
              <a:extLst>
                <a:ext uri="{FF2B5EF4-FFF2-40B4-BE49-F238E27FC236}">
                  <a16:creationId xmlns:a16="http://schemas.microsoft.com/office/drawing/2014/main" id="{BA82DE36-5B97-45A6-B032-280FC9EA13E3}"/>
                </a:ext>
              </a:extLst>
            </p:cNvPr>
            <p:cNvSpPr/>
            <p:nvPr/>
          </p:nvSpPr>
          <p:spPr>
            <a:xfrm>
              <a:off x="659863" y="1158230"/>
              <a:ext cx="528069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 Vernieuwing van onderwijsinhoud</a:t>
              </a:r>
            </a:p>
          </p:txBody>
        </p:sp>
      </p:grpSp>
    </p:spTree>
    <p:extLst>
      <p:ext uri="{BB962C8B-B14F-4D97-AF65-F5344CB8AC3E}">
        <p14:creationId xmlns:p14="http://schemas.microsoft.com/office/powerpoint/2010/main" val="288767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AB9C-F1F2-4E84-849D-C9611463065F}"/>
              </a:ext>
            </a:extLst>
          </p:cNvPr>
          <p:cNvSpPr>
            <a:spLocks noGrp="1"/>
          </p:cNvSpPr>
          <p:nvPr>
            <p:ph type="title"/>
          </p:nvPr>
        </p:nvSpPr>
        <p:spPr/>
        <p:txBody>
          <a:bodyPr/>
          <a:lstStyle/>
          <a:p>
            <a:r>
              <a:rPr lang="nl-NL" dirty="0"/>
              <a:t>Verduurzamingspatronen ter inspiratie</a:t>
            </a:r>
          </a:p>
        </p:txBody>
      </p:sp>
      <p:grpSp>
        <p:nvGrpSpPr>
          <p:cNvPr id="15" name="Groep 14">
            <a:extLst>
              <a:ext uri="{FF2B5EF4-FFF2-40B4-BE49-F238E27FC236}">
                <a16:creationId xmlns:a16="http://schemas.microsoft.com/office/drawing/2014/main" id="{D2FA88B5-BDB5-4649-A3B7-EB8A0BC51542}"/>
              </a:ext>
            </a:extLst>
          </p:cNvPr>
          <p:cNvGrpSpPr/>
          <p:nvPr/>
        </p:nvGrpSpPr>
        <p:grpSpPr>
          <a:xfrm>
            <a:off x="6142132" y="1154601"/>
            <a:ext cx="5292133" cy="1672718"/>
            <a:chOff x="6061667" y="1154601"/>
            <a:chExt cx="5292133" cy="1672718"/>
          </a:xfrm>
        </p:grpSpPr>
        <p:sp>
          <p:nvSpPr>
            <p:cNvPr id="17" name="Rechthoek 16">
              <a:extLst>
                <a:ext uri="{FF2B5EF4-FFF2-40B4-BE49-F238E27FC236}">
                  <a16:creationId xmlns:a16="http://schemas.microsoft.com/office/drawing/2014/main" id="{21B25800-CC12-4ADE-97F1-F1528FB95042}"/>
                </a:ext>
              </a:extLst>
            </p:cNvPr>
            <p:cNvSpPr/>
            <p:nvPr/>
          </p:nvSpPr>
          <p:spPr>
            <a:xfrm>
              <a:off x="6073113" y="1154601"/>
              <a:ext cx="525780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59F5723-3ABC-4F13-8AA5-275D111C9E83}"/>
                </a:ext>
              </a:extLst>
            </p:cNvPr>
            <p:cNvSpPr/>
            <p:nvPr/>
          </p:nvSpPr>
          <p:spPr>
            <a:xfrm>
              <a:off x="6084558" y="1154601"/>
              <a:ext cx="5246355"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 Vernieuwing van onderwijsvorm</a:t>
              </a:r>
            </a:p>
          </p:txBody>
        </p:sp>
        <p:sp>
          <p:nvSpPr>
            <p:cNvPr id="18" name="Tekstvak 17">
              <a:extLst>
                <a:ext uri="{FF2B5EF4-FFF2-40B4-BE49-F238E27FC236}">
                  <a16:creationId xmlns:a16="http://schemas.microsoft.com/office/drawing/2014/main" id="{14E86DA0-8E8E-470B-A595-0803B94847F7}"/>
                </a:ext>
              </a:extLst>
            </p:cNvPr>
            <p:cNvSpPr txBox="1"/>
            <p:nvPr/>
          </p:nvSpPr>
          <p:spPr>
            <a:xfrm>
              <a:off x="6061667" y="1546038"/>
              <a:ext cx="5292133" cy="304699"/>
            </a:xfrm>
            <a:prstGeom prst="rect">
              <a:avLst/>
            </a:prstGeom>
            <a:noFill/>
          </p:spPr>
          <p:txBody>
            <a:bodyPr wrap="square" rtlCol="0">
              <a:spAutoFit/>
            </a:bodyPr>
            <a:lstStyle/>
            <a:p>
              <a:pPr>
                <a:lnSpc>
                  <a:spcPct val="92000"/>
                </a:lnSpc>
              </a:pPr>
              <a:endParaRPr lang="nl-NL" sz="1500" dirty="0">
                <a:solidFill>
                  <a:schemeClr val="bg1"/>
                </a:solidFill>
              </a:endParaRPr>
            </a:p>
          </p:txBody>
        </p:sp>
      </p:grpSp>
      <p:pic>
        <p:nvPicPr>
          <p:cNvPr id="6" name="Afbeelding 5">
            <a:extLst>
              <a:ext uri="{FF2B5EF4-FFF2-40B4-BE49-F238E27FC236}">
                <a16:creationId xmlns:a16="http://schemas.microsoft.com/office/drawing/2014/main" id="{F8BAA8BA-6C58-4A8E-9709-4C7AA2DF2A38}"/>
              </a:ext>
            </a:extLst>
          </p:cNvPr>
          <p:cNvPicPr>
            <a:picLocks noChangeAspect="1"/>
          </p:cNvPicPr>
          <p:nvPr/>
        </p:nvPicPr>
        <p:blipFill>
          <a:blip r:embed="rId3"/>
          <a:stretch>
            <a:fillRect/>
          </a:stretch>
        </p:blipFill>
        <p:spPr>
          <a:xfrm>
            <a:off x="7457543" y="1644207"/>
            <a:ext cx="2895151" cy="1072033"/>
          </a:xfrm>
          <a:prstGeom prst="rect">
            <a:avLst/>
          </a:prstGeom>
        </p:spPr>
      </p:pic>
      <p:grpSp>
        <p:nvGrpSpPr>
          <p:cNvPr id="34" name="Groep 33">
            <a:extLst>
              <a:ext uri="{FF2B5EF4-FFF2-40B4-BE49-F238E27FC236}">
                <a16:creationId xmlns:a16="http://schemas.microsoft.com/office/drawing/2014/main" id="{F9988B5A-F8E7-4586-A6E4-2844479AC726}"/>
              </a:ext>
            </a:extLst>
          </p:cNvPr>
          <p:cNvGrpSpPr/>
          <p:nvPr/>
        </p:nvGrpSpPr>
        <p:grpSpPr>
          <a:xfrm>
            <a:off x="654513" y="1154601"/>
            <a:ext cx="5292133" cy="1672718"/>
            <a:chOff x="6061667" y="1154601"/>
            <a:chExt cx="5292133" cy="1672718"/>
          </a:xfrm>
        </p:grpSpPr>
        <p:sp>
          <p:nvSpPr>
            <p:cNvPr id="35" name="Rechthoek 34">
              <a:extLst>
                <a:ext uri="{FF2B5EF4-FFF2-40B4-BE49-F238E27FC236}">
                  <a16:creationId xmlns:a16="http://schemas.microsoft.com/office/drawing/2014/main" id="{658F3154-E0A5-4142-A728-37C1C32BACEE}"/>
                </a:ext>
              </a:extLst>
            </p:cNvPr>
            <p:cNvSpPr/>
            <p:nvPr/>
          </p:nvSpPr>
          <p:spPr>
            <a:xfrm>
              <a:off x="6073113" y="1154601"/>
              <a:ext cx="525780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83672AB9-5CA4-409E-B105-FBC1984C02EB}"/>
                </a:ext>
              </a:extLst>
            </p:cNvPr>
            <p:cNvSpPr/>
            <p:nvPr/>
          </p:nvSpPr>
          <p:spPr>
            <a:xfrm>
              <a:off x="6084558" y="1154601"/>
              <a:ext cx="5246355"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 Vernieuwing van onderwijsvorm</a:t>
              </a:r>
            </a:p>
          </p:txBody>
        </p:sp>
        <p:sp>
          <p:nvSpPr>
            <p:cNvPr id="37" name="Tekstvak 36">
              <a:extLst>
                <a:ext uri="{FF2B5EF4-FFF2-40B4-BE49-F238E27FC236}">
                  <a16:creationId xmlns:a16="http://schemas.microsoft.com/office/drawing/2014/main" id="{E2615D57-E823-4FB8-A3C8-F13B4B5AA0C9}"/>
                </a:ext>
              </a:extLst>
            </p:cNvPr>
            <p:cNvSpPr txBox="1"/>
            <p:nvPr/>
          </p:nvSpPr>
          <p:spPr>
            <a:xfrm>
              <a:off x="6061667" y="1546038"/>
              <a:ext cx="5292133" cy="729430"/>
            </a:xfrm>
            <a:prstGeom prst="rect">
              <a:avLst/>
            </a:prstGeom>
            <a:noFill/>
          </p:spPr>
          <p:txBody>
            <a:bodyPr wrap="square" rtlCol="0">
              <a:spAutoFit/>
            </a:bodyPr>
            <a:lstStyle/>
            <a:p>
              <a:pPr>
                <a:lnSpc>
                  <a:spcPct val="92000"/>
                </a:lnSpc>
              </a:pPr>
              <a:r>
                <a:rPr lang="nl-NL" sz="1500" dirty="0">
                  <a:solidFill>
                    <a:schemeClr val="bg1"/>
                  </a:solidFill>
                </a:rPr>
                <a:t>De PPS wil niet alleen de inhoud maar ook nieuwe leervormen ontwikkelen: hybride; in de praktijk, met inzet van professionals uit die praktijk. </a:t>
              </a:r>
            </a:p>
          </p:txBody>
        </p:sp>
      </p:grpSp>
    </p:spTree>
    <p:extLst>
      <p:ext uri="{BB962C8B-B14F-4D97-AF65-F5344CB8AC3E}">
        <p14:creationId xmlns:p14="http://schemas.microsoft.com/office/powerpoint/2010/main" val="360944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AB9C-F1F2-4E84-849D-C9611463065F}"/>
              </a:ext>
            </a:extLst>
          </p:cNvPr>
          <p:cNvSpPr>
            <a:spLocks noGrp="1"/>
          </p:cNvSpPr>
          <p:nvPr>
            <p:ph type="title"/>
          </p:nvPr>
        </p:nvSpPr>
        <p:spPr/>
        <p:txBody>
          <a:bodyPr/>
          <a:lstStyle/>
          <a:p>
            <a:r>
              <a:rPr lang="nl-NL" dirty="0"/>
              <a:t>Verduurzamingspatronen ter inspiratie</a:t>
            </a:r>
          </a:p>
        </p:txBody>
      </p:sp>
      <p:sp>
        <p:nvSpPr>
          <p:cNvPr id="43" name="Rechthoek 42">
            <a:extLst>
              <a:ext uri="{FF2B5EF4-FFF2-40B4-BE49-F238E27FC236}">
                <a16:creationId xmlns:a16="http://schemas.microsoft.com/office/drawing/2014/main" id="{8F65A53E-0AA9-4E89-AAF3-BAC814A68BBE}"/>
              </a:ext>
            </a:extLst>
          </p:cNvPr>
          <p:cNvSpPr/>
          <p:nvPr/>
        </p:nvSpPr>
        <p:spPr>
          <a:xfrm>
            <a:off x="740327" y="2985418"/>
            <a:ext cx="5267422"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FA796164-F906-4261-AB98-D0F212C7343C}"/>
              </a:ext>
            </a:extLst>
          </p:cNvPr>
          <p:cNvSpPr/>
          <p:nvPr/>
        </p:nvSpPr>
        <p:spPr>
          <a:xfrm>
            <a:off x="740327" y="2985419"/>
            <a:ext cx="5269246" cy="393914"/>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 Contextrijke infrastructuur </a:t>
            </a:r>
          </a:p>
        </p:txBody>
      </p:sp>
      <p:pic>
        <p:nvPicPr>
          <p:cNvPr id="45" name="Afbeelding 44">
            <a:extLst>
              <a:ext uri="{FF2B5EF4-FFF2-40B4-BE49-F238E27FC236}">
                <a16:creationId xmlns:a16="http://schemas.microsoft.com/office/drawing/2014/main" id="{2D2076E8-99DA-4266-9237-3C526953DE8B}"/>
              </a:ext>
            </a:extLst>
          </p:cNvPr>
          <p:cNvPicPr>
            <a:picLocks noChangeAspect="1"/>
          </p:cNvPicPr>
          <p:nvPr/>
        </p:nvPicPr>
        <p:blipFill>
          <a:blip r:embed="rId3"/>
          <a:stretch>
            <a:fillRect/>
          </a:stretch>
        </p:blipFill>
        <p:spPr>
          <a:xfrm>
            <a:off x="2387455" y="3517670"/>
            <a:ext cx="2236515" cy="1094532"/>
          </a:xfrm>
          <a:prstGeom prst="rect">
            <a:avLst/>
          </a:prstGeom>
        </p:spPr>
      </p:pic>
      <p:sp>
        <p:nvSpPr>
          <p:cNvPr id="47" name="Rechthoek 46">
            <a:extLst>
              <a:ext uri="{FF2B5EF4-FFF2-40B4-BE49-F238E27FC236}">
                <a16:creationId xmlns:a16="http://schemas.microsoft.com/office/drawing/2014/main" id="{330A6A92-9F12-4B2B-8AFD-6ACD369AE85E}"/>
              </a:ext>
            </a:extLst>
          </p:cNvPr>
          <p:cNvSpPr/>
          <p:nvPr/>
        </p:nvSpPr>
        <p:spPr>
          <a:xfrm>
            <a:off x="6453498" y="2985418"/>
            <a:ext cx="5267422"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2651EB66-931F-4D49-A8C3-D7D1E90C91D2}"/>
              </a:ext>
            </a:extLst>
          </p:cNvPr>
          <p:cNvSpPr/>
          <p:nvPr/>
        </p:nvSpPr>
        <p:spPr>
          <a:xfrm>
            <a:off x="6453498" y="2985419"/>
            <a:ext cx="5269246" cy="393914"/>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 Contextrijke infrastructuur </a:t>
            </a:r>
          </a:p>
        </p:txBody>
      </p:sp>
      <p:sp>
        <p:nvSpPr>
          <p:cNvPr id="49" name="Tekstvak 48">
            <a:extLst>
              <a:ext uri="{FF2B5EF4-FFF2-40B4-BE49-F238E27FC236}">
                <a16:creationId xmlns:a16="http://schemas.microsoft.com/office/drawing/2014/main" id="{A47B992C-75F0-4A55-81BA-A0D9B0A2C648}"/>
              </a:ext>
            </a:extLst>
          </p:cNvPr>
          <p:cNvSpPr txBox="1"/>
          <p:nvPr/>
        </p:nvSpPr>
        <p:spPr>
          <a:xfrm>
            <a:off x="6487834" y="3372544"/>
            <a:ext cx="5246355" cy="1154162"/>
          </a:xfrm>
          <a:prstGeom prst="rect">
            <a:avLst/>
          </a:prstGeom>
          <a:noFill/>
        </p:spPr>
        <p:txBody>
          <a:bodyPr wrap="square" rtlCol="0">
            <a:spAutoFit/>
          </a:bodyPr>
          <a:lstStyle/>
          <a:p>
            <a:pPr>
              <a:lnSpc>
                <a:spcPct val="92000"/>
              </a:lnSpc>
            </a:pPr>
            <a:r>
              <a:rPr lang="nl-NL" sz="1500" dirty="0">
                <a:solidFill>
                  <a:schemeClr val="bg1"/>
                </a:solidFill>
              </a:rPr>
              <a:t>De PPS richt zich op het inrichten van een contextrijke praktijk-omgeving voor kiezen, leren, werken en innoveren, waarbij zowel gekozen kan worden voor een centraal model (alles op een locatie) als voor een gedistribueerd model (regio is de campus). De infrastructuur kan zowel fysiek als digitaal zijn (bv e-</a:t>
            </a:r>
            <a:r>
              <a:rPr lang="nl-NL" sz="1500" dirty="0" err="1">
                <a:solidFill>
                  <a:schemeClr val="bg1"/>
                </a:solidFill>
              </a:rPr>
              <a:t>learning</a:t>
            </a:r>
            <a:r>
              <a:rPr lang="nl-NL" sz="1500" dirty="0">
                <a:solidFill>
                  <a:schemeClr val="bg1"/>
                </a:solidFill>
              </a:rPr>
              <a:t>)</a:t>
            </a:r>
          </a:p>
        </p:txBody>
      </p:sp>
    </p:spTree>
    <p:extLst>
      <p:ext uri="{BB962C8B-B14F-4D97-AF65-F5344CB8AC3E}">
        <p14:creationId xmlns:p14="http://schemas.microsoft.com/office/powerpoint/2010/main" val="361696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AB9C-F1F2-4E84-849D-C9611463065F}"/>
              </a:ext>
            </a:extLst>
          </p:cNvPr>
          <p:cNvSpPr>
            <a:spLocks noGrp="1"/>
          </p:cNvSpPr>
          <p:nvPr>
            <p:ph type="title"/>
          </p:nvPr>
        </p:nvSpPr>
        <p:spPr/>
        <p:txBody>
          <a:bodyPr/>
          <a:lstStyle/>
          <a:p>
            <a:r>
              <a:rPr lang="nl-NL" dirty="0"/>
              <a:t>Verduurzamingspatronen ter inspiratie</a:t>
            </a:r>
          </a:p>
        </p:txBody>
      </p:sp>
      <p:grpSp>
        <p:nvGrpSpPr>
          <p:cNvPr id="16" name="Groep 15">
            <a:extLst>
              <a:ext uri="{FF2B5EF4-FFF2-40B4-BE49-F238E27FC236}">
                <a16:creationId xmlns:a16="http://schemas.microsoft.com/office/drawing/2014/main" id="{B85F29B9-A065-43E9-92AF-37F51565CA90}"/>
              </a:ext>
            </a:extLst>
          </p:cNvPr>
          <p:cNvGrpSpPr/>
          <p:nvPr/>
        </p:nvGrpSpPr>
        <p:grpSpPr>
          <a:xfrm>
            <a:off x="6142133" y="2985419"/>
            <a:ext cx="5280690" cy="1672717"/>
            <a:chOff x="6061668" y="2985419"/>
            <a:chExt cx="5280690" cy="1672717"/>
          </a:xfrm>
        </p:grpSpPr>
        <p:sp>
          <p:nvSpPr>
            <p:cNvPr id="14" name="Rechthoek 13">
              <a:extLst>
                <a:ext uri="{FF2B5EF4-FFF2-40B4-BE49-F238E27FC236}">
                  <a16:creationId xmlns:a16="http://schemas.microsoft.com/office/drawing/2014/main" id="{72CFAE6D-F0F0-4170-8B76-4CC1F142D0E2}"/>
                </a:ext>
              </a:extLst>
            </p:cNvPr>
            <p:cNvSpPr/>
            <p:nvPr/>
          </p:nvSpPr>
          <p:spPr>
            <a:xfrm>
              <a:off x="6084558" y="2985419"/>
              <a:ext cx="5257800" cy="1672717"/>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614A1FF-D30B-4AE9-8111-C9BFD5C20BE2}"/>
                </a:ext>
              </a:extLst>
            </p:cNvPr>
            <p:cNvSpPr/>
            <p:nvPr/>
          </p:nvSpPr>
          <p:spPr>
            <a:xfrm>
              <a:off x="6084558" y="2997638"/>
              <a:ext cx="525780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 Leven Lang Ontwikkelen </a:t>
              </a:r>
            </a:p>
          </p:txBody>
        </p:sp>
        <p:sp>
          <p:nvSpPr>
            <p:cNvPr id="21" name="Tekstvak 20">
              <a:extLst>
                <a:ext uri="{FF2B5EF4-FFF2-40B4-BE49-F238E27FC236}">
                  <a16:creationId xmlns:a16="http://schemas.microsoft.com/office/drawing/2014/main" id="{32799D3B-82CF-418A-8C4F-98D256A7E64B}"/>
                </a:ext>
              </a:extLst>
            </p:cNvPr>
            <p:cNvSpPr txBox="1"/>
            <p:nvPr/>
          </p:nvSpPr>
          <p:spPr>
            <a:xfrm>
              <a:off x="6061668" y="3366661"/>
              <a:ext cx="5246355" cy="304699"/>
            </a:xfrm>
            <a:prstGeom prst="rect">
              <a:avLst/>
            </a:prstGeom>
            <a:noFill/>
          </p:spPr>
          <p:txBody>
            <a:bodyPr wrap="square" rtlCol="0">
              <a:spAutoFit/>
            </a:bodyPr>
            <a:lstStyle/>
            <a:p>
              <a:pPr>
                <a:lnSpc>
                  <a:spcPct val="92000"/>
                </a:lnSpc>
              </a:pPr>
              <a:endParaRPr lang="nl-NL" sz="1500" dirty="0">
                <a:solidFill>
                  <a:schemeClr val="bg1"/>
                </a:solidFill>
              </a:endParaRPr>
            </a:p>
          </p:txBody>
        </p:sp>
      </p:grpSp>
      <p:pic>
        <p:nvPicPr>
          <p:cNvPr id="5" name="Afbeelding 4">
            <a:extLst>
              <a:ext uri="{FF2B5EF4-FFF2-40B4-BE49-F238E27FC236}">
                <a16:creationId xmlns:a16="http://schemas.microsoft.com/office/drawing/2014/main" id="{97600A10-A6C5-449B-B2A1-E066C95CE4EF}"/>
              </a:ext>
            </a:extLst>
          </p:cNvPr>
          <p:cNvPicPr>
            <a:picLocks noChangeAspect="1"/>
          </p:cNvPicPr>
          <p:nvPr/>
        </p:nvPicPr>
        <p:blipFill>
          <a:blip r:embed="rId3"/>
          <a:stretch>
            <a:fillRect/>
          </a:stretch>
        </p:blipFill>
        <p:spPr>
          <a:xfrm>
            <a:off x="7127850" y="3442054"/>
            <a:ext cx="3554536" cy="1170148"/>
          </a:xfrm>
          <a:prstGeom prst="rect">
            <a:avLst/>
          </a:prstGeom>
        </p:spPr>
      </p:pic>
      <p:grpSp>
        <p:nvGrpSpPr>
          <p:cNvPr id="11" name="Groep 10">
            <a:extLst>
              <a:ext uri="{FF2B5EF4-FFF2-40B4-BE49-F238E27FC236}">
                <a16:creationId xmlns:a16="http://schemas.microsoft.com/office/drawing/2014/main" id="{ABD71136-A760-4D0B-A898-434DF37F7BE5}"/>
              </a:ext>
            </a:extLst>
          </p:cNvPr>
          <p:cNvGrpSpPr/>
          <p:nvPr/>
        </p:nvGrpSpPr>
        <p:grpSpPr>
          <a:xfrm>
            <a:off x="560636" y="2997638"/>
            <a:ext cx="5280690" cy="1747770"/>
            <a:chOff x="6061668" y="2985419"/>
            <a:chExt cx="5280690" cy="1747770"/>
          </a:xfrm>
        </p:grpSpPr>
        <p:sp>
          <p:nvSpPr>
            <p:cNvPr id="12" name="Rechthoek 11">
              <a:extLst>
                <a:ext uri="{FF2B5EF4-FFF2-40B4-BE49-F238E27FC236}">
                  <a16:creationId xmlns:a16="http://schemas.microsoft.com/office/drawing/2014/main" id="{AC3AF561-BD8C-4C82-B3A4-C69404DCDEF2}"/>
                </a:ext>
              </a:extLst>
            </p:cNvPr>
            <p:cNvSpPr/>
            <p:nvPr/>
          </p:nvSpPr>
          <p:spPr>
            <a:xfrm>
              <a:off x="6084558" y="2985419"/>
              <a:ext cx="5257800" cy="1672717"/>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07F3DCA-04DD-4DA5-9BDE-E025ED851207}"/>
                </a:ext>
              </a:extLst>
            </p:cNvPr>
            <p:cNvSpPr/>
            <p:nvPr/>
          </p:nvSpPr>
          <p:spPr>
            <a:xfrm>
              <a:off x="6084558" y="2997638"/>
              <a:ext cx="525780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 Leven Lang Ontwikkelen </a:t>
              </a:r>
            </a:p>
          </p:txBody>
        </p:sp>
        <p:sp>
          <p:nvSpPr>
            <p:cNvPr id="15" name="Tekstvak 14">
              <a:extLst>
                <a:ext uri="{FF2B5EF4-FFF2-40B4-BE49-F238E27FC236}">
                  <a16:creationId xmlns:a16="http://schemas.microsoft.com/office/drawing/2014/main" id="{2FDCECBB-4AEE-473E-8558-4E8218F7B19C}"/>
                </a:ext>
              </a:extLst>
            </p:cNvPr>
            <p:cNvSpPr txBox="1"/>
            <p:nvPr/>
          </p:nvSpPr>
          <p:spPr>
            <a:xfrm>
              <a:off x="6061668" y="3366661"/>
              <a:ext cx="5246355" cy="1366528"/>
            </a:xfrm>
            <a:prstGeom prst="rect">
              <a:avLst/>
            </a:prstGeom>
            <a:noFill/>
          </p:spPr>
          <p:txBody>
            <a:bodyPr wrap="square" rtlCol="0">
              <a:spAutoFit/>
            </a:bodyPr>
            <a:lstStyle/>
            <a:p>
              <a:pPr>
                <a:lnSpc>
                  <a:spcPct val="92000"/>
                </a:lnSpc>
              </a:pPr>
              <a:r>
                <a:rPr lang="nl-NL" sz="1500" dirty="0">
                  <a:solidFill>
                    <a:schemeClr val="bg1"/>
                  </a:solidFill>
                </a:rPr>
                <a:t>De PPS richt zich niet alleen op het reguliere onderwijs maar ontwikkelt ook nieuw curriculum en/of nieuwe leervormen voor werkenden. Voorwaarde is wel dat de PPS al beschikt over actueel inhoudelijk aanbod en nieuwe leervormen voor het reguliere onderwijs en beschikt over een contextrijke werkomgeving</a:t>
              </a:r>
            </a:p>
          </p:txBody>
        </p:sp>
      </p:grpSp>
    </p:spTree>
    <p:extLst>
      <p:ext uri="{BB962C8B-B14F-4D97-AF65-F5344CB8AC3E}">
        <p14:creationId xmlns:p14="http://schemas.microsoft.com/office/powerpoint/2010/main" val="304657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AB9C-F1F2-4E84-849D-C9611463065F}"/>
              </a:ext>
            </a:extLst>
          </p:cNvPr>
          <p:cNvSpPr>
            <a:spLocks noGrp="1"/>
          </p:cNvSpPr>
          <p:nvPr>
            <p:ph type="title"/>
          </p:nvPr>
        </p:nvSpPr>
        <p:spPr/>
        <p:txBody>
          <a:bodyPr/>
          <a:lstStyle/>
          <a:p>
            <a:r>
              <a:rPr lang="nl-NL" dirty="0"/>
              <a:t>Verduurzamingspatronen ter inspiratie</a:t>
            </a:r>
          </a:p>
        </p:txBody>
      </p:sp>
      <p:grpSp>
        <p:nvGrpSpPr>
          <p:cNvPr id="13" name="Groep 12">
            <a:extLst>
              <a:ext uri="{FF2B5EF4-FFF2-40B4-BE49-F238E27FC236}">
                <a16:creationId xmlns:a16="http://schemas.microsoft.com/office/drawing/2014/main" id="{38150A2C-9F84-4B5A-BCCA-BB17E495AD1B}"/>
              </a:ext>
            </a:extLst>
          </p:cNvPr>
          <p:cNvGrpSpPr/>
          <p:nvPr/>
        </p:nvGrpSpPr>
        <p:grpSpPr>
          <a:xfrm>
            <a:off x="740327" y="4816239"/>
            <a:ext cx="5269247" cy="1676636"/>
            <a:chOff x="659862" y="4816239"/>
            <a:chExt cx="5269247" cy="1676636"/>
          </a:xfrm>
        </p:grpSpPr>
        <p:sp>
          <p:nvSpPr>
            <p:cNvPr id="11" name="Rechthoek 10">
              <a:extLst>
                <a:ext uri="{FF2B5EF4-FFF2-40B4-BE49-F238E27FC236}">
                  <a16:creationId xmlns:a16="http://schemas.microsoft.com/office/drawing/2014/main" id="{A14CCA02-C188-47F1-BF45-AFB124688483}"/>
                </a:ext>
              </a:extLst>
            </p:cNvPr>
            <p:cNvSpPr/>
            <p:nvPr/>
          </p:nvSpPr>
          <p:spPr>
            <a:xfrm>
              <a:off x="671309" y="4820157"/>
              <a:ext cx="525780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88796C45-1B0C-40D9-9E04-654AE3801B25}"/>
                </a:ext>
              </a:extLst>
            </p:cNvPr>
            <p:cNvSpPr/>
            <p:nvPr/>
          </p:nvSpPr>
          <p:spPr>
            <a:xfrm>
              <a:off x="671307" y="4816239"/>
              <a:ext cx="5255978"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 Onderzoekende vaardigheden/innovatie</a:t>
              </a:r>
            </a:p>
          </p:txBody>
        </p:sp>
        <p:sp>
          <p:nvSpPr>
            <p:cNvPr id="22" name="Tekstvak 21">
              <a:extLst>
                <a:ext uri="{FF2B5EF4-FFF2-40B4-BE49-F238E27FC236}">
                  <a16:creationId xmlns:a16="http://schemas.microsoft.com/office/drawing/2014/main" id="{00CCAED6-B414-423C-BC23-3D15F4F57012}"/>
                </a:ext>
              </a:extLst>
            </p:cNvPr>
            <p:cNvSpPr txBox="1"/>
            <p:nvPr/>
          </p:nvSpPr>
          <p:spPr>
            <a:xfrm>
              <a:off x="659862" y="5170776"/>
              <a:ext cx="5246357" cy="323165"/>
            </a:xfrm>
            <a:prstGeom prst="rect">
              <a:avLst/>
            </a:prstGeom>
            <a:noFill/>
          </p:spPr>
          <p:txBody>
            <a:bodyPr wrap="square" rtlCol="0">
              <a:spAutoFit/>
            </a:bodyPr>
            <a:lstStyle/>
            <a:p>
              <a:endParaRPr lang="nl-NL" sz="1500" dirty="0">
                <a:solidFill>
                  <a:schemeClr val="bg1"/>
                </a:solidFill>
              </a:endParaRPr>
            </a:p>
          </p:txBody>
        </p:sp>
      </p:grpSp>
      <p:pic>
        <p:nvPicPr>
          <p:cNvPr id="4" name="Afbeelding 3">
            <a:extLst>
              <a:ext uri="{FF2B5EF4-FFF2-40B4-BE49-F238E27FC236}">
                <a16:creationId xmlns:a16="http://schemas.microsoft.com/office/drawing/2014/main" id="{CFF9C252-F0D8-4C0D-B021-EF6E34802359}"/>
              </a:ext>
            </a:extLst>
          </p:cNvPr>
          <p:cNvPicPr>
            <a:picLocks noChangeAspect="1"/>
          </p:cNvPicPr>
          <p:nvPr/>
        </p:nvPicPr>
        <p:blipFill>
          <a:blip r:embed="rId3"/>
          <a:stretch>
            <a:fillRect/>
          </a:stretch>
        </p:blipFill>
        <p:spPr>
          <a:xfrm>
            <a:off x="2328455" y="5190676"/>
            <a:ext cx="2354514" cy="1302199"/>
          </a:xfrm>
          <a:prstGeom prst="rect">
            <a:avLst/>
          </a:prstGeom>
        </p:spPr>
      </p:pic>
      <p:grpSp>
        <p:nvGrpSpPr>
          <p:cNvPr id="14" name="Groep 13">
            <a:extLst>
              <a:ext uri="{FF2B5EF4-FFF2-40B4-BE49-F238E27FC236}">
                <a16:creationId xmlns:a16="http://schemas.microsoft.com/office/drawing/2014/main" id="{A7A0BB2A-E2F9-49C2-B5AA-CDDF7D2B5BF5}"/>
              </a:ext>
            </a:extLst>
          </p:cNvPr>
          <p:cNvGrpSpPr/>
          <p:nvPr/>
        </p:nvGrpSpPr>
        <p:grpSpPr>
          <a:xfrm>
            <a:off x="6335236" y="4816239"/>
            <a:ext cx="5269247" cy="1676636"/>
            <a:chOff x="659862" y="4816239"/>
            <a:chExt cx="5269247" cy="1676636"/>
          </a:xfrm>
        </p:grpSpPr>
        <p:sp>
          <p:nvSpPr>
            <p:cNvPr id="15" name="Rechthoek 14">
              <a:extLst>
                <a:ext uri="{FF2B5EF4-FFF2-40B4-BE49-F238E27FC236}">
                  <a16:creationId xmlns:a16="http://schemas.microsoft.com/office/drawing/2014/main" id="{10859B65-FEC3-4D78-87A4-A504FD0A987D}"/>
                </a:ext>
              </a:extLst>
            </p:cNvPr>
            <p:cNvSpPr/>
            <p:nvPr/>
          </p:nvSpPr>
          <p:spPr>
            <a:xfrm>
              <a:off x="671309" y="4820157"/>
              <a:ext cx="5257800"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EB50A0B-A242-460A-AC33-F5F80EB31724}"/>
                </a:ext>
              </a:extLst>
            </p:cNvPr>
            <p:cNvSpPr/>
            <p:nvPr/>
          </p:nvSpPr>
          <p:spPr>
            <a:xfrm>
              <a:off x="671307" y="4816239"/>
              <a:ext cx="5255978"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 Onderzoekende vaardigheden/innovatie</a:t>
              </a:r>
            </a:p>
          </p:txBody>
        </p:sp>
        <p:sp>
          <p:nvSpPr>
            <p:cNvPr id="17" name="Tekstvak 16">
              <a:extLst>
                <a:ext uri="{FF2B5EF4-FFF2-40B4-BE49-F238E27FC236}">
                  <a16:creationId xmlns:a16="http://schemas.microsoft.com/office/drawing/2014/main" id="{329C2833-C69E-42B5-9C0E-ECFEB35C310E}"/>
                </a:ext>
              </a:extLst>
            </p:cNvPr>
            <p:cNvSpPr txBox="1"/>
            <p:nvPr/>
          </p:nvSpPr>
          <p:spPr>
            <a:xfrm>
              <a:off x="659862" y="5170776"/>
              <a:ext cx="5246357" cy="1246495"/>
            </a:xfrm>
            <a:prstGeom prst="rect">
              <a:avLst/>
            </a:prstGeom>
            <a:noFill/>
          </p:spPr>
          <p:txBody>
            <a:bodyPr wrap="square" rtlCol="0">
              <a:spAutoFit/>
            </a:bodyPr>
            <a:lstStyle/>
            <a:p>
              <a:r>
                <a:rPr lang="nl-NL" sz="1500" dirty="0">
                  <a:solidFill>
                    <a:schemeClr val="bg1"/>
                  </a:solidFill>
                </a:rPr>
                <a:t>De PSS richt zich op innovatie van de beroepspraktijk, door bv. studenten, docenten, onderzoeker, ondernemers samen te brengen rondom praktijkopdrachten/-onderzoeken (bv in </a:t>
              </a:r>
              <a:r>
                <a:rPr lang="nl-NL" sz="1500" dirty="0" err="1">
                  <a:solidFill>
                    <a:schemeClr val="bg1"/>
                  </a:solidFill>
                </a:rPr>
                <a:t>learning</a:t>
              </a:r>
              <a:r>
                <a:rPr lang="nl-NL" sz="1500" dirty="0">
                  <a:solidFill>
                    <a:schemeClr val="bg1"/>
                  </a:solidFill>
                </a:rPr>
                <a:t> </a:t>
              </a:r>
              <a:r>
                <a:rPr lang="nl-NL" sz="1500" dirty="0" err="1">
                  <a:solidFill>
                    <a:schemeClr val="bg1"/>
                  </a:solidFill>
                </a:rPr>
                <a:t>communities</a:t>
              </a:r>
              <a:r>
                <a:rPr lang="nl-NL" sz="1500" dirty="0">
                  <a:solidFill>
                    <a:schemeClr val="bg1"/>
                  </a:solidFill>
                </a:rPr>
                <a:t>). Deze soort functies van de PPS heeft vaker een eigen profiel/positie in de markt.</a:t>
              </a:r>
            </a:p>
          </p:txBody>
        </p:sp>
      </p:grpSp>
    </p:spTree>
    <p:extLst>
      <p:ext uri="{BB962C8B-B14F-4D97-AF65-F5344CB8AC3E}">
        <p14:creationId xmlns:p14="http://schemas.microsoft.com/office/powerpoint/2010/main" val="338177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managing expectations">
            <a:extLst>
              <a:ext uri="{FF2B5EF4-FFF2-40B4-BE49-F238E27FC236}">
                <a16:creationId xmlns:a16="http://schemas.microsoft.com/office/drawing/2014/main" id="{38ED4480-2572-4DEE-8B8A-3FD0BF691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165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a:extLst>
              <a:ext uri="{FF2B5EF4-FFF2-40B4-BE49-F238E27FC236}">
                <a16:creationId xmlns:a16="http://schemas.microsoft.com/office/drawing/2014/main" id="{12969E04-5FA7-4457-AB42-2D258CB3BE42}"/>
              </a:ext>
            </a:extLst>
          </p:cNvPr>
          <p:cNvSpPr>
            <a:spLocks noGrp="1"/>
          </p:cNvSpPr>
          <p:nvPr>
            <p:ph type="title" idx="4294967295"/>
          </p:nvPr>
        </p:nvSpPr>
        <p:spPr>
          <a:xfrm>
            <a:off x="0" y="365125"/>
            <a:ext cx="10515600" cy="735013"/>
          </a:xfrm>
        </p:spPr>
        <p:txBody>
          <a:bodyPr/>
          <a:lstStyle/>
          <a:p>
            <a:r>
              <a:rPr lang="en-GB" dirty="0"/>
              <a:t> </a:t>
            </a:r>
          </a:p>
        </p:txBody>
      </p:sp>
    </p:spTree>
    <p:extLst>
      <p:ext uri="{BB962C8B-B14F-4D97-AF65-F5344CB8AC3E}">
        <p14:creationId xmlns:p14="http://schemas.microsoft.com/office/powerpoint/2010/main" val="9824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AB9C-F1F2-4E84-849D-C9611463065F}"/>
              </a:ext>
            </a:extLst>
          </p:cNvPr>
          <p:cNvSpPr>
            <a:spLocks noGrp="1"/>
          </p:cNvSpPr>
          <p:nvPr>
            <p:ph type="title"/>
          </p:nvPr>
        </p:nvSpPr>
        <p:spPr/>
        <p:txBody>
          <a:bodyPr/>
          <a:lstStyle/>
          <a:p>
            <a:r>
              <a:rPr lang="nl-NL" dirty="0"/>
              <a:t>Verduurzamingspatronen ter inspiratie</a:t>
            </a:r>
          </a:p>
        </p:txBody>
      </p:sp>
      <p:grpSp>
        <p:nvGrpSpPr>
          <p:cNvPr id="25" name="Groep 24">
            <a:extLst>
              <a:ext uri="{FF2B5EF4-FFF2-40B4-BE49-F238E27FC236}">
                <a16:creationId xmlns:a16="http://schemas.microsoft.com/office/drawing/2014/main" id="{9D5B5B0A-CC61-4B1D-A456-BA52CBBCACDF}"/>
              </a:ext>
            </a:extLst>
          </p:cNvPr>
          <p:cNvGrpSpPr/>
          <p:nvPr/>
        </p:nvGrpSpPr>
        <p:grpSpPr>
          <a:xfrm>
            <a:off x="6142132" y="4812610"/>
            <a:ext cx="5280691" cy="1680265"/>
            <a:chOff x="6061667" y="4812610"/>
            <a:chExt cx="5280691" cy="1680265"/>
          </a:xfrm>
        </p:grpSpPr>
        <p:sp>
          <p:nvSpPr>
            <p:cNvPr id="20" name="Rechthoek 19">
              <a:extLst>
                <a:ext uri="{FF2B5EF4-FFF2-40B4-BE49-F238E27FC236}">
                  <a16:creationId xmlns:a16="http://schemas.microsoft.com/office/drawing/2014/main" id="{F21488B3-CEAC-45E4-9EB0-134B353F2B54}"/>
                </a:ext>
              </a:extLst>
            </p:cNvPr>
            <p:cNvSpPr/>
            <p:nvPr/>
          </p:nvSpPr>
          <p:spPr>
            <a:xfrm>
              <a:off x="6061667" y="4820157"/>
              <a:ext cx="5280691"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FC92E0BB-E890-4050-A45C-299A24B92552}"/>
                </a:ext>
              </a:extLst>
            </p:cNvPr>
            <p:cNvSpPr/>
            <p:nvPr/>
          </p:nvSpPr>
          <p:spPr>
            <a:xfrm>
              <a:off x="6061668" y="4812610"/>
              <a:ext cx="528069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 Faciliteren ecosysteem/netwerken</a:t>
              </a:r>
            </a:p>
          </p:txBody>
        </p:sp>
        <p:sp>
          <p:nvSpPr>
            <p:cNvPr id="24" name="Tekstvak 23">
              <a:extLst>
                <a:ext uri="{FF2B5EF4-FFF2-40B4-BE49-F238E27FC236}">
                  <a16:creationId xmlns:a16="http://schemas.microsoft.com/office/drawing/2014/main" id="{C722562F-0EA1-4B39-9A9C-288AD2D41678}"/>
                </a:ext>
              </a:extLst>
            </p:cNvPr>
            <p:cNvSpPr txBox="1"/>
            <p:nvPr/>
          </p:nvSpPr>
          <p:spPr>
            <a:xfrm>
              <a:off x="6061668" y="5172590"/>
              <a:ext cx="5257800" cy="323165"/>
            </a:xfrm>
            <a:prstGeom prst="rect">
              <a:avLst/>
            </a:prstGeom>
            <a:noFill/>
          </p:spPr>
          <p:txBody>
            <a:bodyPr wrap="square" rtlCol="0">
              <a:spAutoFit/>
            </a:bodyPr>
            <a:lstStyle/>
            <a:p>
              <a:endParaRPr lang="nl-NL" sz="1500" dirty="0">
                <a:solidFill>
                  <a:schemeClr val="bg1"/>
                </a:solidFill>
              </a:endParaRPr>
            </a:p>
          </p:txBody>
        </p:sp>
      </p:grpSp>
      <p:pic>
        <p:nvPicPr>
          <p:cNvPr id="40" name="Afbeelding 39">
            <a:extLst>
              <a:ext uri="{FF2B5EF4-FFF2-40B4-BE49-F238E27FC236}">
                <a16:creationId xmlns:a16="http://schemas.microsoft.com/office/drawing/2014/main" id="{2824A9E1-10DF-4D6E-B806-685F6CAF6368}"/>
              </a:ext>
            </a:extLst>
          </p:cNvPr>
          <p:cNvPicPr>
            <a:picLocks noChangeAspect="1"/>
          </p:cNvPicPr>
          <p:nvPr/>
        </p:nvPicPr>
        <p:blipFill>
          <a:blip r:embed="rId3"/>
          <a:stretch>
            <a:fillRect/>
          </a:stretch>
        </p:blipFill>
        <p:spPr>
          <a:xfrm>
            <a:off x="6804778" y="5257026"/>
            <a:ext cx="4200680" cy="1182324"/>
          </a:xfrm>
          <a:prstGeom prst="rect">
            <a:avLst/>
          </a:prstGeom>
        </p:spPr>
      </p:pic>
      <p:grpSp>
        <p:nvGrpSpPr>
          <p:cNvPr id="34" name="Groep 33">
            <a:extLst>
              <a:ext uri="{FF2B5EF4-FFF2-40B4-BE49-F238E27FC236}">
                <a16:creationId xmlns:a16="http://schemas.microsoft.com/office/drawing/2014/main" id="{CAC11903-FB7D-40B4-B9E3-964FF4BCE5DF}"/>
              </a:ext>
            </a:extLst>
          </p:cNvPr>
          <p:cNvGrpSpPr/>
          <p:nvPr/>
        </p:nvGrpSpPr>
        <p:grpSpPr>
          <a:xfrm>
            <a:off x="530118" y="4820157"/>
            <a:ext cx="5280691" cy="1680265"/>
            <a:chOff x="6061667" y="4812610"/>
            <a:chExt cx="5280691" cy="1680265"/>
          </a:xfrm>
        </p:grpSpPr>
        <p:sp>
          <p:nvSpPr>
            <p:cNvPr id="35" name="Rechthoek 34">
              <a:extLst>
                <a:ext uri="{FF2B5EF4-FFF2-40B4-BE49-F238E27FC236}">
                  <a16:creationId xmlns:a16="http://schemas.microsoft.com/office/drawing/2014/main" id="{12342849-B121-4234-A3EA-ED137FFA15D1}"/>
                </a:ext>
              </a:extLst>
            </p:cNvPr>
            <p:cNvSpPr/>
            <p:nvPr/>
          </p:nvSpPr>
          <p:spPr>
            <a:xfrm>
              <a:off x="6061667" y="4820157"/>
              <a:ext cx="5280691" cy="1672718"/>
            </a:xfrm>
            <a:prstGeom prst="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2BB02AF8-6C45-4E86-825E-93CF85EB6EA4}"/>
                </a:ext>
              </a:extLst>
            </p:cNvPr>
            <p:cNvSpPr/>
            <p:nvPr/>
          </p:nvSpPr>
          <p:spPr>
            <a:xfrm>
              <a:off x="6061668" y="4812610"/>
              <a:ext cx="5280690" cy="378066"/>
            </a:xfrm>
            <a:prstGeom prst="rect">
              <a:avLst/>
            </a:prstGeom>
            <a:solidFill>
              <a:srgbClr val="E50064"/>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 Faciliteren ecosysteem/netwerken</a:t>
              </a:r>
            </a:p>
          </p:txBody>
        </p:sp>
        <p:sp>
          <p:nvSpPr>
            <p:cNvPr id="37" name="Tekstvak 36">
              <a:extLst>
                <a:ext uri="{FF2B5EF4-FFF2-40B4-BE49-F238E27FC236}">
                  <a16:creationId xmlns:a16="http://schemas.microsoft.com/office/drawing/2014/main" id="{8B97AE21-CF6C-4965-82E8-AE34FA5BE2CE}"/>
                </a:ext>
              </a:extLst>
            </p:cNvPr>
            <p:cNvSpPr txBox="1"/>
            <p:nvPr/>
          </p:nvSpPr>
          <p:spPr>
            <a:xfrm>
              <a:off x="6061668" y="5172590"/>
              <a:ext cx="5257800" cy="1246495"/>
            </a:xfrm>
            <a:prstGeom prst="rect">
              <a:avLst/>
            </a:prstGeom>
            <a:noFill/>
          </p:spPr>
          <p:txBody>
            <a:bodyPr wrap="square" rtlCol="0">
              <a:spAutoFit/>
            </a:bodyPr>
            <a:lstStyle/>
            <a:p>
              <a:r>
                <a:rPr lang="nl-NL" sz="1500" dirty="0">
                  <a:solidFill>
                    <a:schemeClr val="bg1"/>
                  </a:solidFill>
                </a:rPr>
                <a:t>De PPS richt zicht op het ontwikkelen, activeren en onderhouden van het ecosysteem/netwerk tussen onderwijs, bedrijfsleven, overheid en overige partners. De inhoudelijke taken (onderwijs, onderzoek, innovatie) worden uitgevoerd door de partners. De centrale functie is </a:t>
              </a:r>
              <a:r>
                <a:rPr lang="nl-NL" sz="1500" dirty="0" err="1">
                  <a:solidFill>
                    <a:schemeClr val="bg1"/>
                  </a:solidFill>
                </a:rPr>
                <a:t>vnl</a:t>
              </a:r>
              <a:r>
                <a:rPr lang="nl-NL" sz="1500" dirty="0">
                  <a:solidFill>
                    <a:schemeClr val="bg1"/>
                  </a:solidFill>
                </a:rPr>
                <a:t> makelen/schakelen en verbinden</a:t>
              </a:r>
            </a:p>
          </p:txBody>
        </p:sp>
      </p:grpSp>
    </p:spTree>
    <p:extLst>
      <p:ext uri="{BB962C8B-B14F-4D97-AF65-F5344CB8AC3E}">
        <p14:creationId xmlns:p14="http://schemas.microsoft.com/office/powerpoint/2010/main" val="362728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25747-8C44-4667-B479-EF16F07AD225}"/>
              </a:ext>
            </a:extLst>
          </p:cNvPr>
          <p:cNvSpPr>
            <a:spLocks noGrp="1"/>
          </p:cNvSpPr>
          <p:nvPr>
            <p:ph type="title"/>
          </p:nvPr>
        </p:nvSpPr>
        <p:spPr>
          <a:xfrm>
            <a:off x="4615892" y="629268"/>
            <a:ext cx="6936030" cy="1286160"/>
          </a:xfrm>
        </p:spPr>
        <p:txBody>
          <a:bodyPr anchor="b">
            <a:normAutofit/>
          </a:bodyPr>
          <a:lstStyle/>
          <a:p>
            <a:r>
              <a:rPr lang="en-GB" dirty="0"/>
              <a:t>Lessons learned</a:t>
            </a:r>
          </a:p>
        </p:txBody>
      </p:sp>
      <p:pic>
        <p:nvPicPr>
          <p:cNvPr id="4" name="Afbeelding 3">
            <a:extLst>
              <a:ext uri="{FF2B5EF4-FFF2-40B4-BE49-F238E27FC236}">
                <a16:creationId xmlns:a16="http://schemas.microsoft.com/office/drawing/2014/main" id="{E2C253C6-A8B1-43D8-A586-4F02FF868C6D}"/>
              </a:ext>
            </a:extLst>
          </p:cNvPr>
          <p:cNvPicPr>
            <a:picLocks noChangeAspect="1"/>
          </p:cNvPicPr>
          <p:nvPr/>
        </p:nvPicPr>
        <p:blipFill rotWithShape="1">
          <a:blip r:embed="rId2"/>
          <a:srcRect r="2743"/>
          <a:stretch/>
        </p:blipFill>
        <p:spPr>
          <a:xfrm>
            <a:off x="21" y="10"/>
            <a:ext cx="4337894"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D563C"/>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B933EB8-4F62-4DA3-9B8C-281C1D52AEE5}"/>
              </a:ext>
            </a:extLst>
          </p:cNvPr>
          <p:cNvSpPr>
            <a:spLocks noGrp="1"/>
          </p:cNvSpPr>
          <p:nvPr>
            <p:ph idx="1"/>
          </p:nvPr>
        </p:nvSpPr>
        <p:spPr>
          <a:xfrm>
            <a:off x="4710659" y="2262836"/>
            <a:ext cx="7234732" cy="4350103"/>
          </a:xfrm>
        </p:spPr>
        <p:txBody>
          <a:bodyPr>
            <a:normAutofit/>
          </a:bodyPr>
          <a:lstStyle/>
          <a:p>
            <a:r>
              <a:rPr lang="nl-NL" sz="1800" dirty="0"/>
              <a:t>Hoe groter de </a:t>
            </a:r>
            <a:r>
              <a:rPr lang="nl-NL" sz="1800" dirty="0" err="1"/>
              <a:t>disruptie</a:t>
            </a:r>
            <a:r>
              <a:rPr lang="nl-NL" sz="1800" dirty="0"/>
              <a:t> is in het onderwijs, hoe meer tijd en energie nodig is voor de verduurzaming</a:t>
            </a:r>
          </a:p>
          <a:p>
            <a:r>
              <a:rPr lang="nl-NL" sz="1800" dirty="0"/>
              <a:t>Een netwerk onderhoud zich niet zelf; je hebt een ‘buitenboordmotor’ nodig die de energie van het netwerk op peil houdt</a:t>
            </a:r>
          </a:p>
          <a:p>
            <a:r>
              <a:rPr lang="nl-NL" sz="1800" dirty="0"/>
              <a:t>Innovatieprojecten met mbo werken meestal alleen als ook het hbo erbij betrokken wordt, gecombineerd met lector/</a:t>
            </a:r>
            <a:r>
              <a:rPr lang="nl-NL" sz="1800" dirty="0" err="1"/>
              <a:t>practor</a:t>
            </a:r>
            <a:endParaRPr lang="nl-NL" sz="1800" dirty="0"/>
          </a:p>
          <a:p>
            <a:r>
              <a:rPr lang="nl-NL" sz="1800" dirty="0"/>
              <a:t>Een virtueel netwerk/PPS is lastig te verduurzaming. Uiteindelijk is er toch een fysieke ontmoetingsplek wenselijk</a:t>
            </a:r>
          </a:p>
          <a:p>
            <a:r>
              <a:rPr lang="nl-NL" sz="1800" dirty="0"/>
              <a:t>Zorg voor eigenaarschap en commitment van de partners (skin-in-the-game). Als een partner het beschouwt als </a:t>
            </a:r>
            <a:r>
              <a:rPr lang="nl-NL" sz="1800" dirty="0" err="1"/>
              <a:t>nice</a:t>
            </a:r>
            <a:r>
              <a:rPr lang="nl-NL" sz="1800" dirty="0"/>
              <a:t>-</a:t>
            </a:r>
            <a:r>
              <a:rPr lang="nl-NL" sz="1800" dirty="0" err="1"/>
              <a:t>to</a:t>
            </a:r>
            <a:r>
              <a:rPr lang="nl-NL" sz="1800" dirty="0"/>
              <a:t>-have, haakt hij uiteindelijk af</a:t>
            </a:r>
          </a:p>
          <a:p>
            <a:r>
              <a:rPr lang="nl-NL" sz="1800" dirty="0"/>
              <a:t>Hét bedrijfsleven of hét onderwijs bestaat niet: segmenteer de markt in subdoelgroepen elk met een eigen </a:t>
            </a:r>
            <a:r>
              <a:rPr lang="nl-NL" sz="1800" dirty="0" err="1"/>
              <a:t>waardepropositie</a:t>
            </a:r>
            <a:endParaRPr lang="nl-NL" sz="1800" dirty="0"/>
          </a:p>
        </p:txBody>
      </p:sp>
      <p:sp>
        <p:nvSpPr>
          <p:cNvPr id="6" name="Rechthoek 5">
            <a:extLst>
              <a:ext uri="{FF2B5EF4-FFF2-40B4-BE49-F238E27FC236}">
                <a16:creationId xmlns:a16="http://schemas.microsoft.com/office/drawing/2014/main" id="{D3B98816-E370-48A3-83AA-F41D3B1E0E02}"/>
              </a:ext>
            </a:extLst>
          </p:cNvPr>
          <p:cNvSpPr/>
          <p:nvPr/>
        </p:nvSpPr>
        <p:spPr>
          <a:xfrm rot="16200000">
            <a:off x="-1153779" y="5427223"/>
            <a:ext cx="2584554" cy="276999"/>
          </a:xfrm>
          <a:prstGeom prst="rect">
            <a:avLst/>
          </a:prstGeom>
        </p:spPr>
        <p:txBody>
          <a:bodyPr wrap="none">
            <a:spAutoFit/>
          </a:bodyPr>
          <a:lstStyle/>
          <a:p>
            <a:r>
              <a:rPr lang="en-US" sz="1200" noProof="1">
                <a:solidFill>
                  <a:schemeClr val="bg1"/>
                </a:solidFill>
                <a:latin typeface="-apple-system"/>
              </a:rPr>
              <a:t>Photo by </a:t>
            </a:r>
            <a:r>
              <a:rPr lang="en-US" sz="1200" noProof="1">
                <a:solidFill>
                  <a:schemeClr val="bg1"/>
                </a:solidFill>
                <a:latin typeface="-apple-system"/>
                <a:hlinkClick r:id="rId3">
                  <a:extLst>
                    <a:ext uri="{A12FA001-AC4F-418D-AE19-62706E023703}">
                      <ahyp:hlinkClr xmlns:ahyp="http://schemas.microsoft.com/office/drawing/2018/hyperlinkcolor" val="tx"/>
                    </a:ext>
                  </a:extLst>
                </a:hlinkClick>
              </a:rPr>
              <a:t>Patrick Tomasso</a:t>
            </a:r>
            <a:r>
              <a:rPr lang="en-US" sz="1200" noProof="1">
                <a:solidFill>
                  <a:schemeClr val="bg1"/>
                </a:solidFill>
                <a:latin typeface="-apple-system"/>
              </a:rPr>
              <a:t> on </a:t>
            </a:r>
            <a:r>
              <a:rPr lang="en-US" sz="1200" noProof="1">
                <a:solidFill>
                  <a:schemeClr val="bg1"/>
                </a:solidFill>
                <a:latin typeface="-apple-system"/>
                <a:hlinkClick r:id="rId4">
                  <a:extLst>
                    <a:ext uri="{A12FA001-AC4F-418D-AE19-62706E023703}">
                      <ahyp:hlinkClr xmlns:ahyp="http://schemas.microsoft.com/office/drawing/2018/hyperlinkcolor" val="tx"/>
                    </a:ext>
                  </a:extLst>
                </a:hlinkClick>
              </a:rPr>
              <a:t>Unsplash</a:t>
            </a:r>
            <a:endParaRPr lang="en-US" sz="1200" noProof="1">
              <a:solidFill>
                <a:schemeClr val="bg1"/>
              </a:solidFill>
            </a:endParaRPr>
          </a:p>
        </p:txBody>
      </p:sp>
    </p:spTree>
    <p:extLst>
      <p:ext uri="{BB962C8B-B14F-4D97-AF65-F5344CB8AC3E}">
        <p14:creationId xmlns:p14="http://schemas.microsoft.com/office/powerpoint/2010/main" val="306820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9902FE-6099-4669-A9D7-C17599E83628}"/>
              </a:ext>
            </a:extLst>
          </p:cNvPr>
          <p:cNvSpPr>
            <a:spLocks noGrp="1"/>
          </p:cNvSpPr>
          <p:nvPr>
            <p:ph type="title"/>
          </p:nvPr>
        </p:nvSpPr>
        <p:spPr>
          <a:xfrm>
            <a:off x="655320" y="2671011"/>
            <a:ext cx="5257803" cy="2427120"/>
          </a:xfrm>
        </p:spPr>
        <p:txBody>
          <a:bodyPr vert="horz" lIns="91440" tIns="45720" rIns="91440" bIns="45720" rtlCol="0" anchor="t">
            <a:normAutofit/>
          </a:bodyPr>
          <a:lstStyle/>
          <a:p>
            <a:r>
              <a:rPr lang="nl-NL" dirty="0"/>
              <a:t>Opschalen </a:t>
            </a:r>
            <a:br>
              <a:rPr lang="nl-NL" dirty="0"/>
            </a:br>
            <a:r>
              <a:rPr lang="nl-NL" dirty="0"/>
              <a:t>van PPS-en</a:t>
            </a:r>
            <a:endParaRPr lang="en-US" dirty="0"/>
          </a:p>
        </p:txBody>
      </p:sp>
      <p:sp>
        <p:nvSpPr>
          <p:cNvPr id="3" name="Tijdelijke aanduiding voor tekst 2">
            <a:extLst>
              <a:ext uri="{FF2B5EF4-FFF2-40B4-BE49-F238E27FC236}">
                <a16:creationId xmlns:a16="http://schemas.microsoft.com/office/drawing/2014/main" id="{0E0C3F39-86AC-4F64-933C-51811612AA5F}"/>
              </a:ext>
            </a:extLst>
          </p:cNvPr>
          <p:cNvSpPr>
            <a:spLocks noGrp="1"/>
          </p:cNvSpPr>
          <p:nvPr>
            <p:ph type="body" idx="1"/>
          </p:nvPr>
        </p:nvSpPr>
        <p:spPr>
          <a:xfrm>
            <a:off x="655320" y="330359"/>
            <a:ext cx="4758891" cy="1655762"/>
          </a:xfrm>
        </p:spPr>
        <p:txBody>
          <a:bodyPr vert="horz" lIns="91440" tIns="45720" rIns="91440" bIns="45720" rtlCol="0" anchor="b">
            <a:normAutofit/>
          </a:bodyPr>
          <a:lstStyle/>
          <a:p>
            <a:r>
              <a:rPr lang="en-US" dirty="0">
                <a:solidFill>
                  <a:schemeClr val="tx1"/>
                </a:solidFill>
              </a:rPr>
              <a:t> </a:t>
            </a:r>
          </a:p>
        </p:txBody>
      </p:sp>
      <p:cxnSp>
        <p:nvCxnSpPr>
          <p:cNvPr id="11" name="Straight Arrow Connector 10">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Afbeelding 3" descr="Afbeelding met binnen, tafel, muur&#10;&#10;Automatisch gegenereerde beschrijving">
            <a:extLst>
              <a:ext uri="{FF2B5EF4-FFF2-40B4-BE49-F238E27FC236}">
                <a16:creationId xmlns:a16="http://schemas.microsoft.com/office/drawing/2014/main" id="{A66DAE75-6606-4ABC-AD37-80677F3E6C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13123" y="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5" name="Rechthoek 4">
            <a:extLst>
              <a:ext uri="{FF2B5EF4-FFF2-40B4-BE49-F238E27FC236}">
                <a16:creationId xmlns:a16="http://schemas.microsoft.com/office/drawing/2014/main" id="{C36F5BD7-E517-4376-8147-FE8D55FD564B}"/>
              </a:ext>
            </a:extLst>
          </p:cNvPr>
          <p:cNvSpPr/>
          <p:nvPr/>
        </p:nvSpPr>
        <p:spPr>
          <a:xfrm rot="16200000">
            <a:off x="11044410" y="901369"/>
            <a:ext cx="2048959" cy="246221"/>
          </a:xfrm>
          <a:prstGeom prst="rect">
            <a:avLst/>
          </a:prstGeom>
        </p:spPr>
        <p:txBody>
          <a:bodyPr wrap="none">
            <a:spAutoFit/>
          </a:bodyPr>
          <a:lstStyle/>
          <a:p>
            <a:r>
              <a:rPr lang="en-US" sz="1000" dirty="0">
                <a:solidFill>
                  <a:schemeClr val="bg1"/>
                </a:solidFill>
                <a:latin typeface="-apple-system"/>
              </a:rPr>
              <a:t>Photo by </a:t>
            </a:r>
            <a:r>
              <a:rPr lang="en-US" sz="1000" dirty="0">
                <a:solidFill>
                  <a:schemeClr val="bg1"/>
                </a:solidFill>
                <a:latin typeface="-apple-system"/>
                <a:hlinkClick r:id="rId3">
                  <a:extLst>
                    <a:ext uri="{A12FA001-AC4F-418D-AE19-62706E023703}">
                      <ahyp:hlinkClr xmlns:ahyp="http://schemas.microsoft.com/office/drawing/2018/hyperlinkcolor" val="tx"/>
                    </a:ext>
                  </a:extLst>
                </a:hlinkClick>
              </a:rPr>
              <a:t>Marc Mueller</a:t>
            </a:r>
            <a:r>
              <a:rPr lang="en-US" sz="1000" dirty="0">
                <a:solidFill>
                  <a:schemeClr val="bg1"/>
                </a:solidFill>
                <a:latin typeface="-apple-system"/>
              </a:rPr>
              <a:t> on </a:t>
            </a:r>
            <a:r>
              <a:rPr lang="en-US" sz="1000" dirty="0" err="1">
                <a:solidFill>
                  <a:schemeClr val="bg1"/>
                </a:solidFill>
                <a:latin typeface="-apple-system"/>
                <a:hlinkClick r:id="rId4">
                  <a:extLst>
                    <a:ext uri="{A12FA001-AC4F-418D-AE19-62706E023703}">
                      <ahyp:hlinkClr xmlns:ahyp="http://schemas.microsoft.com/office/drawing/2018/hyperlinkcolor" val="tx"/>
                    </a:ext>
                  </a:extLst>
                </a:hlinkClick>
              </a:rPr>
              <a:t>Unsplash</a:t>
            </a:r>
            <a:endParaRPr lang="en-GB" sz="1000" dirty="0">
              <a:solidFill>
                <a:schemeClr val="bg1"/>
              </a:solidFill>
            </a:endParaRPr>
          </a:p>
        </p:txBody>
      </p:sp>
      <p:pic>
        <p:nvPicPr>
          <p:cNvPr id="8" name="Picture 2" descr="Wij zijn Katapult | LinkedIn">
            <a:extLst>
              <a:ext uri="{FF2B5EF4-FFF2-40B4-BE49-F238E27FC236}">
                <a16:creationId xmlns:a16="http://schemas.microsoft.com/office/drawing/2014/main" id="{3EC76CA5-73D9-4E25-9E76-AE35498E4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972" y="5080962"/>
            <a:ext cx="1777028" cy="177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3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A1AD5-00C4-4A4C-B382-380D3CB40061}"/>
              </a:ext>
            </a:extLst>
          </p:cNvPr>
          <p:cNvSpPr>
            <a:spLocks noGrp="1"/>
          </p:cNvSpPr>
          <p:nvPr>
            <p:ph type="title"/>
          </p:nvPr>
        </p:nvSpPr>
        <p:spPr>
          <a:xfrm>
            <a:off x="4965430" y="629268"/>
            <a:ext cx="6586491" cy="1286160"/>
          </a:xfrm>
        </p:spPr>
        <p:txBody>
          <a:bodyPr anchor="b">
            <a:normAutofit/>
          </a:bodyPr>
          <a:lstStyle/>
          <a:p>
            <a:r>
              <a:rPr lang="nl-NL" dirty="0"/>
              <a:t>Wat is opschalen?</a:t>
            </a:r>
          </a:p>
        </p:txBody>
      </p:sp>
      <p:pic>
        <p:nvPicPr>
          <p:cNvPr id="4" name="Picture Placeholder 6">
            <a:extLst>
              <a:ext uri="{FF2B5EF4-FFF2-40B4-BE49-F238E27FC236}">
                <a16:creationId xmlns:a16="http://schemas.microsoft.com/office/drawing/2014/main" id="{8030532A-6143-4E8B-824E-58AC59F94C0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6078" r="5116" b="1"/>
          <a:stretch/>
        </p:blipFill>
        <p:spPr>
          <a:xfrm>
            <a:off x="20" y="10"/>
            <a:ext cx="4635571" cy="6857990"/>
          </a:xfrm>
          <a:prstGeom prst="rect">
            <a:avLst/>
          </a:prstGeom>
          <a:effectLst/>
        </p:spPr>
      </p:pic>
      <p:sp>
        <p:nvSpPr>
          <p:cNvPr id="3" name="Tijdelijke aanduiding voor inhoud 2">
            <a:extLst>
              <a:ext uri="{FF2B5EF4-FFF2-40B4-BE49-F238E27FC236}">
                <a16:creationId xmlns:a16="http://schemas.microsoft.com/office/drawing/2014/main" id="{4A270867-D432-4BF8-9112-E66EC27DE707}"/>
              </a:ext>
            </a:extLst>
          </p:cNvPr>
          <p:cNvSpPr>
            <a:spLocks noGrp="1"/>
          </p:cNvSpPr>
          <p:nvPr>
            <p:ph idx="1"/>
          </p:nvPr>
        </p:nvSpPr>
        <p:spPr>
          <a:xfrm>
            <a:off x="4965431" y="2438400"/>
            <a:ext cx="6586489" cy="3785419"/>
          </a:xfrm>
        </p:spPr>
        <p:txBody>
          <a:bodyPr>
            <a:normAutofit/>
          </a:bodyPr>
          <a:lstStyle/>
          <a:p>
            <a:r>
              <a:rPr lang="nl-NL" dirty="0"/>
              <a:t>Een PPS kan alleen opschalen als de PPS al is verduurzaamd</a:t>
            </a:r>
          </a:p>
          <a:p>
            <a:r>
              <a:rPr lang="nl-NL" dirty="0"/>
              <a:t>Opschalen is een keuze, geen voorwaarde</a:t>
            </a:r>
          </a:p>
          <a:p>
            <a:r>
              <a:rPr lang="nl-NL" dirty="0"/>
              <a:t>Dus: Verduurzamen kan een eindpunt zijn maar kan ook de begin zijn van een nieuwe reis die opschalen heet</a:t>
            </a:r>
          </a:p>
          <a:p>
            <a:r>
              <a:rPr lang="nl-NL" dirty="0"/>
              <a:t>Opschalen doe je door als PPS nieuwe doelgroepen te adresseren en/of nieuw aanbod te ontwikkelen en aan te bieden</a:t>
            </a:r>
          </a:p>
          <a:p>
            <a:r>
              <a:rPr lang="nl-NL" i="1" dirty="0">
                <a:solidFill>
                  <a:srgbClr val="FF521D"/>
                </a:solidFill>
              </a:rPr>
              <a:t>Er zijn verschillende manieren om op te schalen</a:t>
            </a:r>
          </a:p>
        </p:txBody>
      </p:sp>
    </p:spTree>
    <p:extLst>
      <p:ext uri="{BB962C8B-B14F-4D97-AF65-F5344CB8AC3E}">
        <p14:creationId xmlns:p14="http://schemas.microsoft.com/office/powerpoint/2010/main" val="380575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AED83-A4E6-4814-8515-759CFF62E6AF}"/>
              </a:ext>
            </a:extLst>
          </p:cNvPr>
          <p:cNvSpPr>
            <a:spLocks noGrp="1"/>
          </p:cNvSpPr>
          <p:nvPr>
            <p:ph type="title"/>
          </p:nvPr>
        </p:nvSpPr>
        <p:spPr/>
        <p:txBody>
          <a:bodyPr/>
          <a:lstStyle/>
          <a:p>
            <a:r>
              <a:rPr lang="nl-NL" dirty="0"/>
              <a:t>Opschalen is een keuze</a:t>
            </a:r>
          </a:p>
        </p:txBody>
      </p:sp>
      <p:sp>
        <p:nvSpPr>
          <p:cNvPr id="7" name="Tijdelijke aanduiding voor inhoud 5">
            <a:extLst>
              <a:ext uri="{FF2B5EF4-FFF2-40B4-BE49-F238E27FC236}">
                <a16:creationId xmlns:a16="http://schemas.microsoft.com/office/drawing/2014/main" id="{23172F55-395D-4A62-948A-1DE8670B1BD9}"/>
              </a:ext>
            </a:extLst>
          </p:cNvPr>
          <p:cNvSpPr txBox="1">
            <a:spLocks/>
          </p:cNvSpPr>
          <p:nvPr/>
        </p:nvSpPr>
        <p:spPr>
          <a:xfrm>
            <a:off x="7983151" y="1935593"/>
            <a:ext cx="4064677" cy="295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Optimaliseren – 2 varianten:</a:t>
            </a:r>
          </a:p>
          <a:p>
            <a:r>
              <a:rPr lang="nl-NL" dirty="0">
                <a:solidFill>
                  <a:schemeClr val="accent6"/>
                </a:solidFill>
              </a:rPr>
              <a:t>Volume maken: </a:t>
            </a:r>
            <a:r>
              <a:rPr lang="nl-NL" dirty="0"/>
              <a:t>continueren/ uitbreiden van het aanbod voor de bestaande doelgroepen</a:t>
            </a:r>
          </a:p>
          <a:p>
            <a:r>
              <a:rPr lang="nl-NL" dirty="0">
                <a:solidFill>
                  <a:schemeClr val="accent6"/>
                </a:solidFill>
              </a:rPr>
              <a:t>Opschalen</a:t>
            </a:r>
            <a:r>
              <a:rPr lang="nl-NL" dirty="0"/>
              <a:t>: Aanboren van nieuwe doelgroepen en/of ontwikkelen van nieuw aanbod.</a:t>
            </a:r>
            <a:br>
              <a:rPr lang="nl-NL" dirty="0"/>
            </a:br>
            <a:r>
              <a:rPr lang="nl-NL" i="1" dirty="0"/>
              <a:t>Opschalen is een </a:t>
            </a:r>
            <a:r>
              <a:rPr lang="nl-NL" i="1" u="sng" dirty="0"/>
              <a:t>keuze</a:t>
            </a:r>
          </a:p>
          <a:p>
            <a:endParaRPr lang="nl-NL" dirty="0"/>
          </a:p>
        </p:txBody>
      </p:sp>
      <p:sp>
        <p:nvSpPr>
          <p:cNvPr id="8" name="Vierkante haak rechts 7">
            <a:extLst>
              <a:ext uri="{FF2B5EF4-FFF2-40B4-BE49-F238E27FC236}">
                <a16:creationId xmlns:a16="http://schemas.microsoft.com/office/drawing/2014/main" id="{1F7BA88D-C2B9-4634-A0CF-B6791D20B053}"/>
              </a:ext>
            </a:extLst>
          </p:cNvPr>
          <p:cNvSpPr/>
          <p:nvPr/>
        </p:nvSpPr>
        <p:spPr>
          <a:xfrm rot="5400000">
            <a:off x="2867081" y="3421860"/>
            <a:ext cx="349950" cy="5912810"/>
          </a:xfrm>
          <a:prstGeom prst="rightBracket">
            <a:avLst>
              <a:gd name="adj" fmla="val 46794"/>
            </a:avLst>
          </a:prstGeom>
          <a:ln w="381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Rechte verbindingslijn 9">
            <a:extLst>
              <a:ext uri="{FF2B5EF4-FFF2-40B4-BE49-F238E27FC236}">
                <a16:creationId xmlns:a16="http://schemas.microsoft.com/office/drawing/2014/main" id="{851A1E24-F826-4B19-B2DF-922B141F427C}"/>
              </a:ext>
            </a:extLst>
          </p:cNvPr>
          <p:cNvCxnSpPr>
            <a:cxnSpLocks/>
            <a:endCxn id="8" idx="0"/>
          </p:cNvCxnSpPr>
          <p:nvPr/>
        </p:nvCxnSpPr>
        <p:spPr>
          <a:xfrm flipH="1">
            <a:off x="5998461" y="4112609"/>
            <a:ext cx="4" cy="2090681"/>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5">
            <a:extLst>
              <a:ext uri="{FF2B5EF4-FFF2-40B4-BE49-F238E27FC236}">
                <a16:creationId xmlns:a16="http://schemas.microsoft.com/office/drawing/2014/main" id="{2D0A097F-BFE9-40C1-A885-1353A67643B2}"/>
              </a:ext>
            </a:extLst>
          </p:cNvPr>
          <p:cNvSpPr txBox="1">
            <a:spLocks/>
          </p:cNvSpPr>
          <p:nvPr/>
        </p:nvSpPr>
        <p:spPr>
          <a:xfrm>
            <a:off x="1484829" y="5183697"/>
            <a:ext cx="4367291" cy="1369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nl-NL" dirty="0"/>
          </a:p>
          <a:p>
            <a:pPr marL="0" indent="0" algn="ctr">
              <a:buNone/>
            </a:pPr>
            <a:r>
              <a:rPr lang="nl-NL" i="1" dirty="0"/>
              <a:t>Verduurzamen is een </a:t>
            </a:r>
            <a:r>
              <a:rPr lang="nl-NL" i="1" u="sng" dirty="0"/>
              <a:t>voorwaarde</a:t>
            </a:r>
            <a:r>
              <a:rPr lang="nl-NL" i="1" dirty="0"/>
              <a:t> voor opschalen. Opschalen kan alleen als de continuïteit van de PPS is gewaarborgd</a:t>
            </a:r>
          </a:p>
        </p:txBody>
      </p:sp>
      <p:cxnSp>
        <p:nvCxnSpPr>
          <p:cNvPr id="17" name="Rechte verbindingslijn met pijl 16">
            <a:extLst>
              <a:ext uri="{FF2B5EF4-FFF2-40B4-BE49-F238E27FC236}">
                <a16:creationId xmlns:a16="http://schemas.microsoft.com/office/drawing/2014/main" id="{8A3D5B0A-CD31-4FBD-A7E6-C86508CDCFBE}"/>
              </a:ext>
            </a:extLst>
          </p:cNvPr>
          <p:cNvCxnSpPr>
            <a:cxnSpLocks/>
          </p:cNvCxnSpPr>
          <p:nvPr/>
        </p:nvCxnSpPr>
        <p:spPr>
          <a:xfrm>
            <a:off x="7436648" y="3130106"/>
            <a:ext cx="629494" cy="33741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E9584F6A-948A-4A40-9DF6-B1983B6826BB}"/>
              </a:ext>
            </a:extLst>
          </p:cNvPr>
          <p:cNvCxnSpPr>
            <a:cxnSpLocks/>
          </p:cNvCxnSpPr>
          <p:nvPr/>
        </p:nvCxnSpPr>
        <p:spPr>
          <a:xfrm flipV="1">
            <a:off x="7417664" y="2500999"/>
            <a:ext cx="648478" cy="62910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6B48EB39-0BAA-4D22-8933-47A4BC6E42EA}"/>
              </a:ext>
            </a:extLst>
          </p:cNvPr>
          <p:cNvPicPr>
            <a:picLocks noChangeAspect="1"/>
          </p:cNvPicPr>
          <p:nvPr/>
        </p:nvPicPr>
        <p:blipFill>
          <a:blip r:embed="rId2"/>
          <a:stretch>
            <a:fillRect/>
          </a:stretch>
        </p:blipFill>
        <p:spPr>
          <a:xfrm>
            <a:off x="56560" y="2435716"/>
            <a:ext cx="7404558" cy="3770645"/>
          </a:xfrm>
          <a:prstGeom prst="rect">
            <a:avLst/>
          </a:prstGeom>
        </p:spPr>
      </p:pic>
    </p:spTree>
    <p:extLst>
      <p:ext uri="{BB962C8B-B14F-4D97-AF65-F5344CB8AC3E}">
        <p14:creationId xmlns:p14="http://schemas.microsoft.com/office/powerpoint/2010/main" val="64508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A72AACD-12B7-42A7-956E-B1EEE89340D3}"/>
              </a:ext>
            </a:extLst>
          </p:cNvPr>
          <p:cNvSpPr>
            <a:spLocks noGrp="1"/>
          </p:cNvSpPr>
          <p:nvPr>
            <p:ph type="title"/>
          </p:nvPr>
        </p:nvSpPr>
        <p:spPr>
          <a:xfrm>
            <a:off x="568461" y="133164"/>
            <a:ext cx="9329004" cy="1676603"/>
          </a:xfrm>
        </p:spPr>
        <p:txBody>
          <a:bodyPr>
            <a:normAutofit/>
          </a:bodyPr>
          <a:lstStyle/>
          <a:p>
            <a:r>
              <a:rPr lang="nl-NL" dirty="0"/>
              <a:t>Opschalen kan je vergelijken met bowlen</a:t>
            </a:r>
          </a:p>
        </p:txBody>
      </p:sp>
      <p:sp>
        <p:nvSpPr>
          <p:cNvPr id="4" name="Tijdelijke aanduiding voor inhoud 3">
            <a:extLst>
              <a:ext uri="{FF2B5EF4-FFF2-40B4-BE49-F238E27FC236}">
                <a16:creationId xmlns:a16="http://schemas.microsoft.com/office/drawing/2014/main" id="{6B6C0EA7-1343-4E3C-B81A-1C062A2EB9E1}"/>
              </a:ext>
            </a:extLst>
          </p:cNvPr>
          <p:cNvSpPr>
            <a:spLocks noGrp="1"/>
          </p:cNvSpPr>
          <p:nvPr>
            <p:ph idx="1"/>
          </p:nvPr>
        </p:nvSpPr>
        <p:spPr>
          <a:xfrm>
            <a:off x="641612" y="1587399"/>
            <a:ext cx="6432185" cy="5078916"/>
          </a:xfrm>
        </p:spPr>
        <p:txBody>
          <a:bodyPr>
            <a:normAutofit/>
          </a:bodyPr>
          <a:lstStyle/>
          <a:p>
            <a:r>
              <a:rPr lang="nl-NL" sz="1700" dirty="0"/>
              <a:t>Je kunt een markt niet in een keer helemaal bedienen</a:t>
            </a:r>
          </a:p>
          <a:p>
            <a:r>
              <a:rPr lang="nl-NL" sz="1700" dirty="0"/>
              <a:t>Je kiest een doelgroep uit die het meest om hoog zit en waar jij als PPS een goede oplossing voor hebt. Dit is je ‘</a:t>
            </a:r>
            <a:r>
              <a:rPr lang="nl-NL" sz="1700" dirty="0" err="1"/>
              <a:t>head</a:t>
            </a:r>
            <a:r>
              <a:rPr lang="nl-NL" sz="1700" dirty="0"/>
              <a:t> pin’</a:t>
            </a:r>
          </a:p>
          <a:p>
            <a:r>
              <a:rPr lang="nl-NL" sz="1700" dirty="0"/>
              <a:t>Voordat je naar de volgende pin kan gaan, moet je de eerste pin verduurzamen/bestendigen</a:t>
            </a:r>
          </a:p>
          <a:p>
            <a:r>
              <a:rPr lang="nl-NL" sz="1700" dirty="0"/>
              <a:t>Als je dit segment naar volle tevredenheid hebt bedient, bouw je geloofwaardigheid op en ambassadeurs die andere doelgroepen overhalen om zich aan te sluiten bij de PPS. Hiermee creëer je een hefboomeffect (</a:t>
            </a:r>
            <a:r>
              <a:rPr lang="nl-NL" sz="1700" dirty="0" err="1"/>
              <a:t>leverage</a:t>
            </a:r>
            <a:r>
              <a:rPr lang="nl-NL" sz="1700" dirty="0"/>
              <a:t>).</a:t>
            </a:r>
          </a:p>
          <a:p>
            <a:r>
              <a:rPr lang="nl-NL" sz="1700" dirty="0"/>
              <a:t>Je hoeft niet naar een volgende pin. Je kunt ook besluiten de eerste pin groter te maken nadat je verduurzaamd bent: </a:t>
            </a:r>
            <a:r>
              <a:rPr lang="nl-NL" sz="1700" b="1" dirty="0"/>
              <a:t>“volume maken”</a:t>
            </a:r>
          </a:p>
          <a:p>
            <a:r>
              <a:rPr lang="nl-NL" sz="1700" dirty="0"/>
              <a:t>Je kunt twee kanten op voor de volgende ‘pin’</a:t>
            </a:r>
          </a:p>
          <a:p>
            <a:pPr marL="800100" lvl="1" indent="-342900">
              <a:buFont typeface="+mj-lt"/>
              <a:buAutoNum type="arabicPeriod"/>
            </a:pPr>
            <a:r>
              <a:rPr lang="nl-NL" sz="1700" b="1" dirty="0"/>
              <a:t>“Dat smaakt naar meer”</a:t>
            </a:r>
            <a:r>
              <a:rPr lang="nl-NL" sz="1700" dirty="0"/>
              <a:t>: Je ontwikkelt nieuw aanbod voor je eerste doelgroep (bv regulier curriculum </a:t>
            </a:r>
            <a:r>
              <a:rPr lang="nl-NL" sz="1700" dirty="0">
                <a:sym typeface="Symbol" panose="05050102010706020507" pitchFamily="18" charset="2"/>
              </a:rPr>
              <a:t> </a:t>
            </a:r>
            <a:r>
              <a:rPr lang="nl-NL" sz="1700" dirty="0"/>
              <a:t>LLO)</a:t>
            </a:r>
          </a:p>
          <a:p>
            <a:pPr marL="800100" lvl="1" indent="-342900">
              <a:buFont typeface="+mj-lt"/>
              <a:buAutoNum type="arabicPeriod"/>
            </a:pPr>
            <a:r>
              <a:rPr lang="nl-NL" sz="1700" b="1" dirty="0"/>
              <a:t>“Dat biedt kansen”: </a:t>
            </a:r>
            <a:r>
              <a:rPr lang="nl-NL" sz="1700" dirty="0"/>
              <a:t>Je vindt een nieuwe doel voor je bestaande producten. (bv hybride leerconcepten die ingezet worden voor een andere sector)</a:t>
            </a:r>
          </a:p>
        </p:txBody>
      </p:sp>
      <p:pic>
        <p:nvPicPr>
          <p:cNvPr id="47" name="Afbeelding 46">
            <a:extLst>
              <a:ext uri="{FF2B5EF4-FFF2-40B4-BE49-F238E27FC236}">
                <a16:creationId xmlns:a16="http://schemas.microsoft.com/office/drawing/2014/main" id="{63098C04-E764-49E0-8B64-F16EC7CE0C67}"/>
              </a:ext>
            </a:extLst>
          </p:cNvPr>
          <p:cNvPicPr>
            <a:picLocks noChangeAspect="1"/>
          </p:cNvPicPr>
          <p:nvPr/>
        </p:nvPicPr>
        <p:blipFill>
          <a:blip r:embed="rId2"/>
          <a:stretch>
            <a:fillRect/>
          </a:stretch>
        </p:blipFill>
        <p:spPr>
          <a:xfrm>
            <a:off x="7161578" y="1817082"/>
            <a:ext cx="4949954" cy="3959963"/>
          </a:xfrm>
          <a:prstGeom prst="rect">
            <a:avLst/>
          </a:prstGeom>
        </p:spPr>
      </p:pic>
      <p:pic>
        <p:nvPicPr>
          <p:cNvPr id="11" name="Afbeelding 10">
            <a:extLst>
              <a:ext uri="{FF2B5EF4-FFF2-40B4-BE49-F238E27FC236}">
                <a16:creationId xmlns:a16="http://schemas.microsoft.com/office/drawing/2014/main" id="{69238CC3-F3E0-4F6C-80AA-199176262328}"/>
              </a:ext>
            </a:extLst>
          </p:cNvPr>
          <p:cNvPicPr>
            <a:picLocks noChangeAspect="1"/>
          </p:cNvPicPr>
          <p:nvPr/>
        </p:nvPicPr>
        <p:blipFill>
          <a:blip r:embed="rId3"/>
          <a:stretch>
            <a:fillRect/>
          </a:stretch>
        </p:blipFill>
        <p:spPr>
          <a:xfrm>
            <a:off x="8225828" y="2632363"/>
            <a:ext cx="363982" cy="131752"/>
          </a:xfrm>
          <a:prstGeom prst="rect">
            <a:avLst/>
          </a:prstGeom>
        </p:spPr>
      </p:pic>
      <p:pic>
        <p:nvPicPr>
          <p:cNvPr id="12" name="Afbeelding 11">
            <a:extLst>
              <a:ext uri="{FF2B5EF4-FFF2-40B4-BE49-F238E27FC236}">
                <a16:creationId xmlns:a16="http://schemas.microsoft.com/office/drawing/2014/main" id="{E61D4ACE-55E5-4667-8645-A1D3AD3417A1}"/>
              </a:ext>
            </a:extLst>
          </p:cNvPr>
          <p:cNvPicPr>
            <a:picLocks noChangeAspect="1"/>
          </p:cNvPicPr>
          <p:nvPr/>
        </p:nvPicPr>
        <p:blipFill>
          <a:blip r:embed="rId4"/>
          <a:stretch>
            <a:fillRect/>
          </a:stretch>
        </p:blipFill>
        <p:spPr>
          <a:xfrm>
            <a:off x="10620757" y="2592563"/>
            <a:ext cx="363982" cy="201306"/>
          </a:xfrm>
          <a:prstGeom prst="rect">
            <a:avLst/>
          </a:prstGeom>
        </p:spPr>
      </p:pic>
      <p:pic>
        <p:nvPicPr>
          <p:cNvPr id="15" name="Afbeelding 14">
            <a:extLst>
              <a:ext uri="{FF2B5EF4-FFF2-40B4-BE49-F238E27FC236}">
                <a16:creationId xmlns:a16="http://schemas.microsoft.com/office/drawing/2014/main" id="{6F586C9F-76FD-4756-BE13-BC3723D40E0A}"/>
              </a:ext>
            </a:extLst>
          </p:cNvPr>
          <p:cNvPicPr>
            <a:picLocks noChangeAspect="1"/>
          </p:cNvPicPr>
          <p:nvPr/>
        </p:nvPicPr>
        <p:blipFill>
          <a:blip r:embed="rId5"/>
          <a:stretch>
            <a:fillRect/>
          </a:stretch>
        </p:blipFill>
        <p:spPr>
          <a:xfrm>
            <a:off x="9992823" y="3768480"/>
            <a:ext cx="470863" cy="174354"/>
          </a:xfrm>
          <a:prstGeom prst="rect">
            <a:avLst/>
          </a:prstGeom>
        </p:spPr>
      </p:pic>
      <p:pic>
        <p:nvPicPr>
          <p:cNvPr id="17" name="Afbeelding 16">
            <a:extLst>
              <a:ext uri="{FF2B5EF4-FFF2-40B4-BE49-F238E27FC236}">
                <a16:creationId xmlns:a16="http://schemas.microsoft.com/office/drawing/2014/main" id="{FFE5D9E7-F3EC-4E59-B6A1-D286E1E6810A}"/>
              </a:ext>
            </a:extLst>
          </p:cNvPr>
          <p:cNvPicPr>
            <a:picLocks noChangeAspect="1"/>
          </p:cNvPicPr>
          <p:nvPr/>
        </p:nvPicPr>
        <p:blipFill>
          <a:blip r:embed="rId3"/>
          <a:stretch>
            <a:fillRect/>
          </a:stretch>
        </p:blipFill>
        <p:spPr>
          <a:xfrm>
            <a:off x="8862193" y="3811076"/>
            <a:ext cx="363982" cy="131752"/>
          </a:xfrm>
          <a:prstGeom prst="rect">
            <a:avLst/>
          </a:prstGeom>
        </p:spPr>
      </p:pic>
      <p:pic>
        <p:nvPicPr>
          <p:cNvPr id="18" name="Afbeelding 17">
            <a:extLst>
              <a:ext uri="{FF2B5EF4-FFF2-40B4-BE49-F238E27FC236}">
                <a16:creationId xmlns:a16="http://schemas.microsoft.com/office/drawing/2014/main" id="{F140F476-57F5-4509-97FC-A0BC92BB3018}"/>
              </a:ext>
            </a:extLst>
          </p:cNvPr>
          <p:cNvPicPr>
            <a:picLocks noChangeAspect="1"/>
          </p:cNvPicPr>
          <p:nvPr/>
        </p:nvPicPr>
        <p:blipFill>
          <a:blip r:embed="rId3"/>
          <a:stretch>
            <a:fillRect/>
          </a:stretch>
        </p:blipFill>
        <p:spPr>
          <a:xfrm>
            <a:off x="9428201" y="5010565"/>
            <a:ext cx="363982" cy="131752"/>
          </a:xfrm>
          <a:prstGeom prst="rect">
            <a:avLst/>
          </a:prstGeom>
        </p:spPr>
      </p:pic>
      <p:pic>
        <p:nvPicPr>
          <p:cNvPr id="19" name="Afbeelding 18">
            <a:extLst>
              <a:ext uri="{FF2B5EF4-FFF2-40B4-BE49-F238E27FC236}">
                <a16:creationId xmlns:a16="http://schemas.microsoft.com/office/drawing/2014/main" id="{8DCF9F74-2B92-4DE9-A9CF-D4CFF403E9C7}"/>
              </a:ext>
            </a:extLst>
          </p:cNvPr>
          <p:cNvPicPr>
            <a:picLocks noChangeAspect="1"/>
          </p:cNvPicPr>
          <p:nvPr/>
        </p:nvPicPr>
        <p:blipFill>
          <a:blip r:embed="rId5"/>
          <a:stretch>
            <a:fillRect/>
          </a:stretch>
        </p:blipFill>
        <p:spPr>
          <a:xfrm>
            <a:off x="9387084" y="2576235"/>
            <a:ext cx="470863" cy="174354"/>
          </a:xfrm>
          <a:prstGeom prst="rect">
            <a:avLst/>
          </a:prstGeom>
        </p:spPr>
      </p:pic>
    </p:spTree>
    <p:extLst>
      <p:ext uri="{BB962C8B-B14F-4D97-AF65-F5344CB8AC3E}">
        <p14:creationId xmlns:p14="http://schemas.microsoft.com/office/powerpoint/2010/main" val="323937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A72AACD-12B7-42A7-956E-B1EEE89340D3}"/>
              </a:ext>
            </a:extLst>
          </p:cNvPr>
          <p:cNvSpPr>
            <a:spLocks noGrp="1"/>
          </p:cNvSpPr>
          <p:nvPr>
            <p:ph type="title"/>
          </p:nvPr>
        </p:nvSpPr>
        <p:spPr>
          <a:xfrm>
            <a:off x="568461" y="133164"/>
            <a:ext cx="9329004" cy="1676603"/>
          </a:xfrm>
        </p:spPr>
        <p:txBody>
          <a:bodyPr>
            <a:normAutofit/>
          </a:bodyPr>
          <a:lstStyle/>
          <a:p>
            <a:r>
              <a:rPr lang="nl-NL" dirty="0"/>
              <a:t>Volume maken</a:t>
            </a:r>
          </a:p>
        </p:txBody>
      </p:sp>
      <p:sp>
        <p:nvSpPr>
          <p:cNvPr id="4" name="Tijdelijke aanduiding voor inhoud 3">
            <a:extLst>
              <a:ext uri="{FF2B5EF4-FFF2-40B4-BE49-F238E27FC236}">
                <a16:creationId xmlns:a16="http://schemas.microsoft.com/office/drawing/2014/main" id="{6B6C0EA7-1343-4E3C-B81A-1C062A2EB9E1}"/>
              </a:ext>
            </a:extLst>
          </p:cNvPr>
          <p:cNvSpPr>
            <a:spLocks noGrp="1"/>
          </p:cNvSpPr>
          <p:nvPr>
            <p:ph idx="1"/>
          </p:nvPr>
        </p:nvSpPr>
        <p:spPr>
          <a:xfrm>
            <a:off x="641612" y="1587399"/>
            <a:ext cx="6432185" cy="5078916"/>
          </a:xfrm>
        </p:spPr>
        <p:txBody>
          <a:bodyPr>
            <a:normAutofit/>
          </a:bodyPr>
          <a:lstStyle/>
          <a:p>
            <a:r>
              <a:rPr lang="nl-NL" sz="1700" dirty="0"/>
              <a:t>Als je eenmaal verduurzaamd ben, kan de PPS besluiten de scope niet verder uit te breiden. </a:t>
            </a:r>
          </a:p>
          <a:p>
            <a:r>
              <a:rPr lang="nl-NL" sz="1700" dirty="0"/>
              <a:t>De focus ligt dan op het up-to-date houden van wat je hebt</a:t>
            </a:r>
          </a:p>
          <a:p>
            <a:r>
              <a:rPr lang="nl-NL" sz="1700" dirty="0"/>
              <a:t>De PPS tracht om meer studenten en bedrijven uit dezelfde doelgroep te betrekken bij de PPS.</a:t>
            </a:r>
          </a:p>
          <a:p>
            <a:r>
              <a:rPr lang="nl-NL" sz="1700" dirty="0"/>
              <a:t>Naast de partners van het eerste uur (de </a:t>
            </a:r>
            <a:r>
              <a:rPr lang="nl-NL" sz="1700" dirty="0" err="1"/>
              <a:t>founding</a:t>
            </a:r>
            <a:r>
              <a:rPr lang="nl-NL" sz="1700" dirty="0"/>
              <a:t> </a:t>
            </a:r>
            <a:r>
              <a:rPr lang="nl-NL" sz="1700" dirty="0" err="1"/>
              <a:t>parters</a:t>
            </a:r>
            <a:r>
              <a:rPr lang="nl-NL" sz="1700" dirty="0"/>
              <a:t>) kunnen nieuwe bedrijven en/of andere onderwijsinstellingen zich aansluiten</a:t>
            </a:r>
          </a:p>
          <a:p>
            <a:r>
              <a:rPr lang="nl-NL" sz="1700" dirty="0"/>
              <a:t>Door meer partners en klanten aan zich te binden, heeft de PPS beschikking over meer middelen (in-kind en cash). De extra kosten die gemaakt worden voor meer volume dienen gedekt te worden door de extra inkomsten </a:t>
            </a:r>
            <a:r>
              <a:rPr lang="nl-NL" sz="1700" dirty="0" err="1"/>
              <a:t>cq</a:t>
            </a:r>
            <a:r>
              <a:rPr lang="nl-NL" sz="1700" dirty="0"/>
              <a:t> bijdrages van de nieuwe partners</a:t>
            </a:r>
          </a:p>
          <a:p>
            <a:r>
              <a:rPr lang="nl-NL" sz="1700" dirty="0"/>
              <a:t>Er is een plafond aan de groei van de PPS: zodra de eerste doelgroep verzadigd is, is groei alleen maar mogelijk via nieuw aanbod of nieuwe doelgroepen</a:t>
            </a:r>
          </a:p>
          <a:p>
            <a:r>
              <a:rPr lang="nl-NL" sz="1700" dirty="0"/>
              <a:t>Risico is dat andere spelers komen die wel opschalen en met een vergelijkbaar of bredere aanbod dezelfde doelgroep gaan benaderen (bv cross-overs maken)</a:t>
            </a:r>
          </a:p>
        </p:txBody>
      </p:sp>
      <p:sp>
        <p:nvSpPr>
          <p:cNvPr id="5" name="Ovaal 4">
            <a:extLst>
              <a:ext uri="{FF2B5EF4-FFF2-40B4-BE49-F238E27FC236}">
                <a16:creationId xmlns:a16="http://schemas.microsoft.com/office/drawing/2014/main" id="{B19AE83E-25DE-48EE-B915-5A563B62ED23}"/>
              </a:ext>
            </a:extLst>
          </p:cNvPr>
          <p:cNvSpPr>
            <a:spLocks noChangeAspect="1"/>
          </p:cNvSpPr>
          <p:nvPr/>
        </p:nvSpPr>
        <p:spPr>
          <a:xfrm rot="19988149">
            <a:off x="8773159" y="3958753"/>
            <a:ext cx="1697532" cy="1764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fbeelding 1">
            <a:extLst>
              <a:ext uri="{FF2B5EF4-FFF2-40B4-BE49-F238E27FC236}">
                <a16:creationId xmlns:a16="http://schemas.microsoft.com/office/drawing/2014/main" id="{E148DB6E-168B-4DBE-9BF8-C5EBFE7F38AF}"/>
              </a:ext>
            </a:extLst>
          </p:cNvPr>
          <p:cNvPicPr>
            <a:picLocks noChangeAspect="1"/>
          </p:cNvPicPr>
          <p:nvPr/>
        </p:nvPicPr>
        <p:blipFill>
          <a:blip r:embed="rId2"/>
          <a:stretch>
            <a:fillRect/>
          </a:stretch>
        </p:blipFill>
        <p:spPr>
          <a:xfrm>
            <a:off x="7146948" y="1809767"/>
            <a:ext cx="4950381" cy="3962743"/>
          </a:xfrm>
          <a:prstGeom prst="rect">
            <a:avLst/>
          </a:prstGeom>
        </p:spPr>
      </p:pic>
    </p:spTree>
    <p:extLst>
      <p:ext uri="{BB962C8B-B14F-4D97-AF65-F5344CB8AC3E}">
        <p14:creationId xmlns:p14="http://schemas.microsoft.com/office/powerpoint/2010/main" val="3742576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03E052F3-88D4-4FB2-BB9A-52766092B6C2}"/>
              </a:ext>
            </a:extLst>
          </p:cNvPr>
          <p:cNvPicPr>
            <a:picLocks noChangeAspect="1"/>
          </p:cNvPicPr>
          <p:nvPr/>
        </p:nvPicPr>
        <p:blipFill>
          <a:blip r:embed="rId2"/>
          <a:stretch>
            <a:fillRect/>
          </a:stretch>
        </p:blipFill>
        <p:spPr>
          <a:xfrm>
            <a:off x="7146948" y="1809767"/>
            <a:ext cx="4950381" cy="3962743"/>
          </a:xfrm>
          <a:prstGeom prst="rect">
            <a:avLst/>
          </a:prstGeom>
        </p:spPr>
      </p:pic>
      <p:sp>
        <p:nvSpPr>
          <p:cNvPr id="3" name="Titel 2">
            <a:extLst>
              <a:ext uri="{FF2B5EF4-FFF2-40B4-BE49-F238E27FC236}">
                <a16:creationId xmlns:a16="http://schemas.microsoft.com/office/drawing/2014/main" id="{9A72AACD-12B7-42A7-956E-B1EEE89340D3}"/>
              </a:ext>
            </a:extLst>
          </p:cNvPr>
          <p:cNvSpPr>
            <a:spLocks noGrp="1"/>
          </p:cNvSpPr>
          <p:nvPr>
            <p:ph type="title"/>
          </p:nvPr>
        </p:nvSpPr>
        <p:spPr>
          <a:xfrm>
            <a:off x="568461" y="133164"/>
            <a:ext cx="9329004" cy="1676603"/>
          </a:xfrm>
        </p:spPr>
        <p:txBody>
          <a:bodyPr>
            <a:normAutofit/>
          </a:bodyPr>
          <a:lstStyle/>
          <a:p>
            <a:r>
              <a:rPr lang="nl-NL" dirty="0"/>
              <a:t>Dat smaakt naar meer - verdieping</a:t>
            </a:r>
          </a:p>
        </p:txBody>
      </p:sp>
      <p:sp>
        <p:nvSpPr>
          <p:cNvPr id="4" name="Tijdelijke aanduiding voor inhoud 3">
            <a:extLst>
              <a:ext uri="{FF2B5EF4-FFF2-40B4-BE49-F238E27FC236}">
                <a16:creationId xmlns:a16="http://schemas.microsoft.com/office/drawing/2014/main" id="{6B6C0EA7-1343-4E3C-B81A-1C062A2EB9E1}"/>
              </a:ext>
            </a:extLst>
          </p:cNvPr>
          <p:cNvSpPr>
            <a:spLocks noGrp="1"/>
          </p:cNvSpPr>
          <p:nvPr>
            <p:ph idx="1"/>
          </p:nvPr>
        </p:nvSpPr>
        <p:spPr>
          <a:xfrm>
            <a:off x="641612" y="1587399"/>
            <a:ext cx="6432185" cy="5078916"/>
          </a:xfrm>
        </p:spPr>
        <p:txBody>
          <a:bodyPr>
            <a:normAutofit/>
          </a:bodyPr>
          <a:lstStyle/>
          <a:p>
            <a:r>
              <a:rPr lang="nl-NL" sz="1700" dirty="0"/>
              <a:t>Opschalen kan door meer ‘legoblokken’ aan te bieden aan de bestaande doelgroep van de PPS</a:t>
            </a:r>
          </a:p>
          <a:p>
            <a:r>
              <a:rPr lang="nl-NL" sz="1700" dirty="0"/>
              <a:t>Door de succesvolle verduurzaming van het eerste aanbod, is er een vertrouwensrelatie opgebouwd tussen de onderwijsinstellingen en de bedrijven.</a:t>
            </a:r>
          </a:p>
          <a:p>
            <a:r>
              <a:rPr lang="nl-NL" sz="1700" dirty="0"/>
              <a:t>Bedrijven hebben een beter beeld gekregen van wat de onderwijsinstellingen kunnen bieden en omgekeerd. Ze hebben elkaars taal geleerd.</a:t>
            </a:r>
          </a:p>
          <a:p>
            <a:r>
              <a:rPr lang="nl-NL" sz="1700" dirty="0"/>
              <a:t>De bestaande klanten zijn daardoor bereid om ook andere producten en diensten te overwegen.</a:t>
            </a:r>
          </a:p>
          <a:p>
            <a:r>
              <a:rPr lang="nl-NL" sz="1700" dirty="0"/>
              <a:t>LLO en innovatie projecten zijn typisch producten die zelden een </a:t>
            </a:r>
            <a:r>
              <a:rPr lang="nl-NL" sz="1700" dirty="0" err="1"/>
              <a:t>headpin</a:t>
            </a:r>
            <a:r>
              <a:rPr lang="nl-NL" sz="1700" dirty="0"/>
              <a:t> zijn, omdat bedrijven eerst ‘bewijs’ willen zien dat een onderwijsinstelling daar de competenties voor heeft, bv door kwalitatief goed en up-to-date initieel onderwijs.</a:t>
            </a:r>
          </a:p>
          <a:p>
            <a:pPr marL="0" indent="0">
              <a:buNone/>
            </a:pPr>
            <a:endParaRPr lang="nl-NL" sz="1700" dirty="0"/>
          </a:p>
        </p:txBody>
      </p:sp>
      <p:sp>
        <p:nvSpPr>
          <p:cNvPr id="7" name="Ovaal 6">
            <a:extLst>
              <a:ext uri="{FF2B5EF4-FFF2-40B4-BE49-F238E27FC236}">
                <a16:creationId xmlns:a16="http://schemas.microsoft.com/office/drawing/2014/main" id="{534B046C-11A2-44C3-ADE8-6A6B0F8E0154}"/>
              </a:ext>
            </a:extLst>
          </p:cNvPr>
          <p:cNvSpPr/>
          <p:nvPr/>
        </p:nvSpPr>
        <p:spPr>
          <a:xfrm rot="1729071">
            <a:off x="9240870" y="2588680"/>
            <a:ext cx="1503385" cy="3076353"/>
          </a:xfrm>
          <a:prstGeom prst="ellipse">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81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0883C4EA-3338-4CE5-9A1B-18199BC0D967}"/>
              </a:ext>
            </a:extLst>
          </p:cNvPr>
          <p:cNvPicPr>
            <a:picLocks noChangeAspect="1"/>
          </p:cNvPicPr>
          <p:nvPr/>
        </p:nvPicPr>
        <p:blipFill>
          <a:blip r:embed="rId2"/>
          <a:stretch>
            <a:fillRect/>
          </a:stretch>
        </p:blipFill>
        <p:spPr>
          <a:xfrm>
            <a:off x="7146948" y="1809767"/>
            <a:ext cx="4950381" cy="3962743"/>
          </a:xfrm>
          <a:prstGeom prst="rect">
            <a:avLst/>
          </a:prstGeom>
        </p:spPr>
      </p:pic>
      <p:sp>
        <p:nvSpPr>
          <p:cNvPr id="3" name="Titel 2">
            <a:extLst>
              <a:ext uri="{FF2B5EF4-FFF2-40B4-BE49-F238E27FC236}">
                <a16:creationId xmlns:a16="http://schemas.microsoft.com/office/drawing/2014/main" id="{9A72AACD-12B7-42A7-956E-B1EEE89340D3}"/>
              </a:ext>
            </a:extLst>
          </p:cNvPr>
          <p:cNvSpPr>
            <a:spLocks noGrp="1"/>
          </p:cNvSpPr>
          <p:nvPr>
            <p:ph type="title"/>
          </p:nvPr>
        </p:nvSpPr>
        <p:spPr>
          <a:xfrm>
            <a:off x="568461" y="133164"/>
            <a:ext cx="9329004" cy="1676603"/>
          </a:xfrm>
        </p:spPr>
        <p:txBody>
          <a:bodyPr>
            <a:normAutofit/>
          </a:bodyPr>
          <a:lstStyle/>
          <a:p>
            <a:r>
              <a:rPr lang="nl-NL" dirty="0"/>
              <a:t>Dat biedt kansen - verbreding</a:t>
            </a:r>
          </a:p>
        </p:txBody>
      </p:sp>
      <p:sp>
        <p:nvSpPr>
          <p:cNvPr id="4" name="Tijdelijke aanduiding voor inhoud 3">
            <a:extLst>
              <a:ext uri="{FF2B5EF4-FFF2-40B4-BE49-F238E27FC236}">
                <a16:creationId xmlns:a16="http://schemas.microsoft.com/office/drawing/2014/main" id="{6B6C0EA7-1343-4E3C-B81A-1C062A2EB9E1}"/>
              </a:ext>
            </a:extLst>
          </p:cNvPr>
          <p:cNvSpPr>
            <a:spLocks noGrp="1"/>
          </p:cNvSpPr>
          <p:nvPr>
            <p:ph idx="1"/>
          </p:nvPr>
        </p:nvSpPr>
        <p:spPr>
          <a:xfrm>
            <a:off x="641612" y="1526439"/>
            <a:ext cx="6432185" cy="5078916"/>
          </a:xfrm>
        </p:spPr>
        <p:txBody>
          <a:bodyPr>
            <a:normAutofit/>
          </a:bodyPr>
          <a:lstStyle/>
          <a:p>
            <a:r>
              <a:rPr lang="nl-NL" sz="1700" dirty="0"/>
              <a:t>Opschalen kan ook door hetzelfde aanbod (dezelfde ‘legoblokken’) aan te bieden aan een nieuwe doelgroep voor de PPS</a:t>
            </a:r>
          </a:p>
          <a:p>
            <a:r>
              <a:rPr lang="nl-NL" sz="1700" dirty="0"/>
              <a:t>De eerste doelgroep was bereid om in zee te gaan met het nieuwe aanbod van de PPS op basis van plannen, zonder dat het concept al volledig gevalideerd was in de markt</a:t>
            </a:r>
          </a:p>
          <a:p>
            <a:r>
              <a:rPr lang="nl-NL" sz="1700" dirty="0"/>
              <a:t>Door de succesvolle verduurzaming van het eerste aanbod, heeft de PPS nu bewijs in handen dat het aanbod aan de verwachtingen voldoet. </a:t>
            </a:r>
          </a:p>
          <a:p>
            <a:r>
              <a:rPr lang="nl-NL" sz="1700" dirty="0"/>
              <a:t>Deze eerste doelgroep kan optreden als ambassadeurs (referenties)</a:t>
            </a:r>
          </a:p>
          <a:p>
            <a:r>
              <a:rPr lang="nl-NL" sz="1700" dirty="0"/>
              <a:t>Met dit trackrecord en is het makkelijker om een volgende doelgroep te overtuigen. Deze nieuwe doelgroep kan zich nu ook een veel beter beeld vormen van wat ze kan verwachten.</a:t>
            </a:r>
          </a:p>
          <a:p>
            <a:r>
              <a:rPr lang="nl-NL" sz="1700" dirty="0"/>
              <a:t>Bijv.: Bedrijfsopleidingen bestaande uit modules die ontwikkeld zijn voor het initiële onderwijs kunnen aangeboden worden aan medewerkers van bedrijven. Mogelijk dat het aanbod iets aangepast moet worden, maar de veranderingen zijn relatief beperkt.</a:t>
            </a:r>
          </a:p>
          <a:p>
            <a:r>
              <a:rPr lang="nl-NL" sz="1700" dirty="0"/>
              <a:t>Opschaling van regio naar landelijk is ook een voorbeeld van deze opschalingsvorm</a:t>
            </a:r>
          </a:p>
          <a:p>
            <a:pPr marL="0" indent="0">
              <a:buNone/>
            </a:pPr>
            <a:endParaRPr lang="nl-NL" sz="1700" dirty="0"/>
          </a:p>
        </p:txBody>
      </p:sp>
      <p:sp>
        <p:nvSpPr>
          <p:cNvPr id="7" name="Ovaal 6">
            <a:extLst>
              <a:ext uri="{FF2B5EF4-FFF2-40B4-BE49-F238E27FC236}">
                <a16:creationId xmlns:a16="http://schemas.microsoft.com/office/drawing/2014/main" id="{534B046C-11A2-44C3-ADE8-6A6B0F8E0154}"/>
              </a:ext>
            </a:extLst>
          </p:cNvPr>
          <p:cNvSpPr/>
          <p:nvPr/>
        </p:nvSpPr>
        <p:spPr>
          <a:xfrm rot="19870929" flipV="1">
            <a:off x="8608220" y="2669385"/>
            <a:ext cx="1503385" cy="307635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9984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Afbeelding 52">
            <a:extLst>
              <a:ext uri="{FF2B5EF4-FFF2-40B4-BE49-F238E27FC236}">
                <a16:creationId xmlns:a16="http://schemas.microsoft.com/office/drawing/2014/main" id="{63A27DB6-187E-4108-A00D-33FC0078F2FF}"/>
              </a:ext>
            </a:extLst>
          </p:cNvPr>
          <p:cNvPicPr>
            <a:picLocks noChangeAspect="1"/>
          </p:cNvPicPr>
          <p:nvPr/>
        </p:nvPicPr>
        <p:blipFill>
          <a:blip r:embed="rId2"/>
          <a:stretch>
            <a:fillRect/>
          </a:stretch>
        </p:blipFill>
        <p:spPr>
          <a:xfrm>
            <a:off x="6284552" y="1355719"/>
            <a:ext cx="5291667" cy="4233334"/>
          </a:xfrm>
          <a:prstGeom prst="rect">
            <a:avLst/>
          </a:prstGeom>
        </p:spPr>
      </p:pic>
      <p:sp>
        <p:nvSpPr>
          <p:cNvPr id="55" name="Ovaal 54">
            <a:extLst>
              <a:ext uri="{FF2B5EF4-FFF2-40B4-BE49-F238E27FC236}">
                <a16:creationId xmlns:a16="http://schemas.microsoft.com/office/drawing/2014/main" id="{3AC66230-D162-46BA-831B-B41145691F70}"/>
              </a:ext>
            </a:extLst>
          </p:cNvPr>
          <p:cNvSpPr/>
          <p:nvPr/>
        </p:nvSpPr>
        <p:spPr>
          <a:xfrm rot="1729071">
            <a:off x="2938841" y="2140507"/>
            <a:ext cx="1503385" cy="3076353"/>
          </a:xfrm>
          <a:prstGeom prst="ellipse">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Rechte verbindingslijn met pijl 56">
            <a:extLst>
              <a:ext uri="{FF2B5EF4-FFF2-40B4-BE49-F238E27FC236}">
                <a16:creationId xmlns:a16="http://schemas.microsoft.com/office/drawing/2014/main" id="{F2CD4FD8-9228-4BE0-BB5D-ABEBDD89CB41}"/>
              </a:ext>
            </a:extLst>
          </p:cNvPr>
          <p:cNvCxnSpPr/>
          <p:nvPr/>
        </p:nvCxnSpPr>
        <p:spPr>
          <a:xfrm flipV="1">
            <a:off x="2028180" y="4235116"/>
            <a:ext cx="323134" cy="2543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kstvak 57">
            <a:extLst>
              <a:ext uri="{FF2B5EF4-FFF2-40B4-BE49-F238E27FC236}">
                <a16:creationId xmlns:a16="http://schemas.microsoft.com/office/drawing/2014/main" id="{61EC6DA9-19C0-447B-B69E-A6A2540D4659}"/>
              </a:ext>
            </a:extLst>
          </p:cNvPr>
          <p:cNvSpPr txBox="1"/>
          <p:nvPr/>
        </p:nvSpPr>
        <p:spPr>
          <a:xfrm>
            <a:off x="189539" y="4358143"/>
            <a:ext cx="2007083" cy="646331"/>
          </a:xfrm>
          <a:prstGeom prst="rect">
            <a:avLst/>
          </a:prstGeom>
          <a:noFill/>
        </p:spPr>
        <p:txBody>
          <a:bodyPr wrap="square" rtlCol="0">
            <a:spAutoFit/>
          </a:bodyPr>
          <a:lstStyle/>
          <a:p>
            <a:pPr algn="ctr"/>
            <a:r>
              <a:rPr lang="nl-NL" b="1" dirty="0">
                <a:solidFill>
                  <a:schemeClr val="accent2">
                    <a:lumMod val="75000"/>
                  </a:schemeClr>
                </a:solidFill>
              </a:rPr>
              <a:t>Verbreden</a:t>
            </a:r>
          </a:p>
          <a:p>
            <a:pPr algn="ctr"/>
            <a:r>
              <a:rPr lang="nl-NL" b="1" dirty="0">
                <a:solidFill>
                  <a:schemeClr val="accent2">
                    <a:lumMod val="75000"/>
                  </a:schemeClr>
                </a:solidFill>
              </a:rPr>
              <a:t>‘dat biedt kansen’</a:t>
            </a:r>
          </a:p>
        </p:txBody>
      </p:sp>
      <p:cxnSp>
        <p:nvCxnSpPr>
          <p:cNvPr id="59" name="Rechte verbindingslijn met pijl 58">
            <a:extLst>
              <a:ext uri="{FF2B5EF4-FFF2-40B4-BE49-F238E27FC236}">
                <a16:creationId xmlns:a16="http://schemas.microsoft.com/office/drawing/2014/main" id="{2510217B-E04A-4A4B-BB37-1A2DC2268EEC}"/>
              </a:ext>
            </a:extLst>
          </p:cNvPr>
          <p:cNvCxnSpPr>
            <a:cxnSpLocks/>
          </p:cNvCxnSpPr>
          <p:nvPr/>
        </p:nvCxnSpPr>
        <p:spPr>
          <a:xfrm flipH="1" flipV="1">
            <a:off x="4189955" y="4227278"/>
            <a:ext cx="425747" cy="289721"/>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kstvak 59">
            <a:extLst>
              <a:ext uri="{FF2B5EF4-FFF2-40B4-BE49-F238E27FC236}">
                <a16:creationId xmlns:a16="http://schemas.microsoft.com/office/drawing/2014/main" id="{BC3A6104-785F-450C-89A8-88EB15FAA5C1}"/>
              </a:ext>
            </a:extLst>
          </p:cNvPr>
          <p:cNvSpPr txBox="1"/>
          <p:nvPr/>
        </p:nvSpPr>
        <p:spPr>
          <a:xfrm>
            <a:off x="3975222" y="4376719"/>
            <a:ext cx="2162730" cy="646331"/>
          </a:xfrm>
          <a:prstGeom prst="rect">
            <a:avLst/>
          </a:prstGeom>
          <a:noFill/>
        </p:spPr>
        <p:txBody>
          <a:bodyPr wrap="square" rtlCol="0">
            <a:spAutoFit/>
          </a:bodyPr>
          <a:lstStyle/>
          <a:p>
            <a:pPr algn="ctr"/>
            <a:r>
              <a:rPr lang="nl-NL" b="1">
                <a:solidFill>
                  <a:schemeClr val="accent4">
                    <a:lumMod val="50000"/>
                  </a:schemeClr>
                </a:solidFill>
              </a:rPr>
              <a:t>Verdiepen</a:t>
            </a:r>
          </a:p>
          <a:p>
            <a:pPr algn="ctr"/>
            <a:r>
              <a:rPr lang="nl-NL" b="1">
                <a:solidFill>
                  <a:schemeClr val="accent4">
                    <a:lumMod val="50000"/>
                  </a:schemeClr>
                </a:solidFill>
              </a:rPr>
              <a:t>‘smaakt naar meer’</a:t>
            </a:r>
          </a:p>
        </p:txBody>
      </p:sp>
      <p:sp>
        <p:nvSpPr>
          <p:cNvPr id="63" name="Ovaal 62">
            <a:extLst>
              <a:ext uri="{FF2B5EF4-FFF2-40B4-BE49-F238E27FC236}">
                <a16:creationId xmlns:a16="http://schemas.microsoft.com/office/drawing/2014/main" id="{8C35E1C6-BC69-4E3E-8D22-539668F9BE7B}"/>
              </a:ext>
            </a:extLst>
          </p:cNvPr>
          <p:cNvSpPr/>
          <p:nvPr/>
        </p:nvSpPr>
        <p:spPr>
          <a:xfrm rot="1729071">
            <a:off x="8164841" y="3666064"/>
            <a:ext cx="1503385" cy="1450094"/>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Tekstvak 63">
            <a:extLst>
              <a:ext uri="{FF2B5EF4-FFF2-40B4-BE49-F238E27FC236}">
                <a16:creationId xmlns:a16="http://schemas.microsoft.com/office/drawing/2014/main" id="{9D09F158-06BE-4265-981E-E0B57BA94EEC}"/>
              </a:ext>
            </a:extLst>
          </p:cNvPr>
          <p:cNvSpPr txBox="1"/>
          <p:nvPr/>
        </p:nvSpPr>
        <p:spPr>
          <a:xfrm>
            <a:off x="5987542" y="4358143"/>
            <a:ext cx="1755974" cy="646331"/>
          </a:xfrm>
          <a:prstGeom prst="rect">
            <a:avLst/>
          </a:prstGeom>
          <a:noFill/>
        </p:spPr>
        <p:txBody>
          <a:bodyPr wrap="square" rtlCol="0">
            <a:spAutoFit/>
          </a:bodyPr>
          <a:lstStyle/>
          <a:p>
            <a:pPr algn="r"/>
            <a:r>
              <a:rPr lang="nl-NL">
                <a:solidFill>
                  <a:srgbClr val="002060"/>
                </a:solidFill>
              </a:rPr>
              <a:t>Nieuwe aanvraag</a:t>
            </a:r>
          </a:p>
        </p:txBody>
      </p:sp>
      <p:cxnSp>
        <p:nvCxnSpPr>
          <p:cNvPr id="65" name="Rechte verbindingslijn met pijl 64">
            <a:extLst>
              <a:ext uri="{FF2B5EF4-FFF2-40B4-BE49-F238E27FC236}">
                <a16:creationId xmlns:a16="http://schemas.microsoft.com/office/drawing/2014/main" id="{3968C0FE-F055-4968-8347-74D6D3BF357E}"/>
              </a:ext>
            </a:extLst>
          </p:cNvPr>
          <p:cNvCxnSpPr>
            <a:cxnSpLocks/>
          </p:cNvCxnSpPr>
          <p:nvPr/>
        </p:nvCxnSpPr>
        <p:spPr>
          <a:xfrm flipV="1">
            <a:off x="7743516" y="4727475"/>
            <a:ext cx="506710" cy="7140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itel 1">
            <a:extLst>
              <a:ext uri="{FF2B5EF4-FFF2-40B4-BE49-F238E27FC236}">
                <a16:creationId xmlns:a16="http://schemas.microsoft.com/office/drawing/2014/main" id="{B0806BDA-03A5-4A8E-98CD-1F206C201CB3}"/>
              </a:ext>
            </a:extLst>
          </p:cNvPr>
          <p:cNvSpPr txBox="1">
            <a:spLocks/>
          </p:cNvSpPr>
          <p:nvPr/>
        </p:nvSpPr>
        <p:spPr>
          <a:xfrm>
            <a:off x="838199" y="365126"/>
            <a:ext cx="10798277" cy="8961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a:t>Opschalen vs nieuwe aanvraag</a:t>
            </a:r>
          </a:p>
        </p:txBody>
      </p:sp>
      <p:sp>
        <p:nvSpPr>
          <p:cNvPr id="3" name="Tekstvak 2">
            <a:extLst>
              <a:ext uri="{FF2B5EF4-FFF2-40B4-BE49-F238E27FC236}">
                <a16:creationId xmlns:a16="http://schemas.microsoft.com/office/drawing/2014/main" id="{F61F0395-ADEC-4542-A6A9-A1894026ED6B}"/>
              </a:ext>
            </a:extLst>
          </p:cNvPr>
          <p:cNvSpPr txBox="1"/>
          <p:nvPr/>
        </p:nvSpPr>
        <p:spPr>
          <a:xfrm>
            <a:off x="3388434" y="5609043"/>
            <a:ext cx="5515723" cy="923330"/>
          </a:xfrm>
          <a:prstGeom prst="rect">
            <a:avLst/>
          </a:prstGeom>
          <a:noFill/>
        </p:spPr>
        <p:txBody>
          <a:bodyPr wrap="square" rtlCol="0">
            <a:spAutoFit/>
          </a:bodyPr>
          <a:lstStyle/>
          <a:p>
            <a:pPr algn="ctr"/>
            <a:r>
              <a:rPr lang="nl-NL" dirty="0"/>
              <a:t>Indien geen overlap met de  huidige PPS qua inhoudelijke scope, doelgroepen en/of partners, dan sprake van een nieuwe aanvraag (nieuwe starter)</a:t>
            </a:r>
          </a:p>
        </p:txBody>
      </p:sp>
      <p:sp>
        <p:nvSpPr>
          <p:cNvPr id="16" name="Ovaal 15">
            <a:extLst>
              <a:ext uri="{FF2B5EF4-FFF2-40B4-BE49-F238E27FC236}">
                <a16:creationId xmlns:a16="http://schemas.microsoft.com/office/drawing/2014/main" id="{EC2CE44E-1081-471B-9F18-C11147E330BF}"/>
              </a:ext>
            </a:extLst>
          </p:cNvPr>
          <p:cNvSpPr/>
          <p:nvPr/>
        </p:nvSpPr>
        <p:spPr>
          <a:xfrm rot="19870929" flipV="1">
            <a:off x="2114956" y="2140507"/>
            <a:ext cx="1503385" cy="307635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75000"/>
                </a:schemeClr>
              </a:solidFill>
            </a:endParaRPr>
          </a:p>
        </p:txBody>
      </p:sp>
      <p:pic>
        <p:nvPicPr>
          <p:cNvPr id="7" name="Afbeelding 6">
            <a:extLst>
              <a:ext uri="{FF2B5EF4-FFF2-40B4-BE49-F238E27FC236}">
                <a16:creationId xmlns:a16="http://schemas.microsoft.com/office/drawing/2014/main" id="{D6EC8904-0D87-4C14-895F-3618F56C8375}"/>
              </a:ext>
            </a:extLst>
          </p:cNvPr>
          <p:cNvPicPr>
            <a:picLocks noChangeAspect="1"/>
          </p:cNvPicPr>
          <p:nvPr/>
        </p:nvPicPr>
        <p:blipFill>
          <a:blip r:embed="rId3"/>
          <a:stretch>
            <a:fillRect/>
          </a:stretch>
        </p:blipFill>
        <p:spPr>
          <a:xfrm>
            <a:off x="787728" y="1536130"/>
            <a:ext cx="4950381" cy="3962743"/>
          </a:xfrm>
          <a:prstGeom prst="rect">
            <a:avLst/>
          </a:prstGeom>
        </p:spPr>
      </p:pic>
      <p:pic>
        <p:nvPicPr>
          <p:cNvPr id="26" name="Afbeelding 25">
            <a:extLst>
              <a:ext uri="{FF2B5EF4-FFF2-40B4-BE49-F238E27FC236}">
                <a16:creationId xmlns:a16="http://schemas.microsoft.com/office/drawing/2014/main" id="{79CCC7A6-3CAB-4C26-A2FC-89EDB4D4D556}"/>
              </a:ext>
            </a:extLst>
          </p:cNvPr>
          <p:cNvPicPr>
            <a:picLocks noChangeAspect="1"/>
          </p:cNvPicPr>
          <p:nvPr/>
        </p:nvPicPr>
        <p:blipFill>
          <a:blip r:embed="rId4"/>
          <a:stretch>
            <a:fillRect/>
          </a:stretch>
        </p:blipFill>
        <p:spPr>
          <a:xfrm>
            <a:off x="8661526" y="4737535"/>
            <a:ext cx="485262" cy="162932"/>
          </a:xfrm>
          <a:prstGeom prst="rect">
            <a:avLst/>
          </a:prstGeom>
        </p:spPr>
      </p:pic>
      <p:pic>
        <p:nvPicPr>
          <p:cNvPr id="27" name="Afbeelding 26">
            <a:extLst>
              <a:ext uri="{FF2B5EF4-FFF2-40B4-BE49-F238E27FC236}">
                <a16:creationId xmlns:a16="http://schemas.microsoft.com/office/drawing/2014/main" id="{C1E376F4-3B79-4E66-9E98-E2BDB3CB2EEB}"/>
              </a:ext>
            </a:extLst>
          </p:cNvPr>
          <p:cNvPicPr>
            <a:picLocks noChangeAspect="1"/>
          </p:cNvPicPr>
          <p:nvPr/>
        </p:nvPicPr>
        <p:blipFill>
          <a:blip r:embed="rId4"/>
          <a:stretch>
            <a:fillRect/>
          </a:stretch>
        </p:blipFill>
        <p:spPr>
          <a:xfrm>
            <a:off x="8083846" y="3481766"/>
            <a:ext cx="485262" cy="162932"/>
          </a:xfrm>
          <a:prstGeom prst="rect">
            <a:avLst/>
          </a:prstGeom>
        </p:spPr>
      </p:pic>
      <p:pic>
        <p:nvPicPr>
          <p:cNvPr id="29" name="Afbeelding 28">
            <a:extLst>
              <a:ext uri="{FF2B5EF4-FFF2-40B4-BE49-F238E27FC236}">
                <a16:creationId xmlns:a16="http://schemas.microsoft.com/office/drawing/2014/main" id="{6A357FD9-3285-4C63-9891-46D6E6B0FA4A}"/>
              </a:ext>
            </a:extLst>
          </p:cNvPr>
          <p:cNvPicPr>
            <a:picLocks noChangeAspect="1"/>
          </p:cNvPicPr>
          <p:nvPr/>
        </p:nvPicPr>
        <p:blipFill>
          <a:blip r:embed="rId4"/>
          <a:stretch>
            <a:fillRect/>
          </a:stretch>
        </p:blipFill>
        <p:spPr>
          <a:xfrm>
            <a:off x="7388878" y="2181086"/>
            <a:ext cx="485262" cy="162932"/>
          </a:xfrm>
          <a:prstGeom prst="rect">
            <a:avLst/>
          </a:prstGeom>
        </p:spPr>
      </p:pic>
      <p:pic>
        <p:nvPicPr>
          <p:cNvPr id="30" name="Afbeelding 29">
            <a:extLst>
              <a:ext uri="{FF2B5EF4-FFF2-40B4-BE49-F238E27FC236}">
                <a16:creationId xmlns:a16="http://schemas.microsoft.com/office/drawing/2014/main" id="{972CC3AB-126E-47DF-AC70-DFF7660333C6}"/>
              </a:ext>
            </a:extLst>
          </p:cNvPr>
          <p:cNvPicPr>
            <a:picLocks noChangeAspect="1"/>
          </p:cNvPicPr>
          <p:nvPr/>
        </p:nvPicPr>
        <p:blipFill>
          <a:blip r:embed="rId5"/>
          <a:stretch>
            <a:fillRect/>
          </a:stretch>
        </p:blipFill>
        <p:spPr>
          <a:xfrm>
            <a:off x="9295144" y="3454321"/>
            <a:ext cx="578304" cy="190377"/>
          </a:xfrm>
          <a:prstGeom prst="rect">
            <a:avLst/>
          </a:prstGeom>
        </p:spPr>
      </p:pic>
      <p:pic>
        <p:nvPicPr>
          <p:cNvPr id="31" name="Afbeelding 30">
            <a:extLst>
              <a:ext uri="{FF2B5EF4-FFF2-40B4-BE49-F238E27FC236}">
                <a16:creationId xmlns:a16="http://schemas.microsoft.com/office/drawing/2014/main" id="{A06C95EC-8F1B-44D5-82EF-1513F1685E8B}"/>
              </a:ext>
            </a:extLst>
          </p:cNvPr>
          <p:cNvPicPr>
            <a:picLocks noChangeAspect="1"/>
          </p:cNvPicPr>
          <p:nvPr/>
        </p:nvPicPr>
        <p:blipFill>
          <a:blip r:embed="rId5"/>
          <a:stretch>
            <a:fillRect/>
          </a:stretch>
        </p:blipFill>
        <p:spPr>
          <a:xfrm>
            <a:off x="8627381" y="2153641"/>
            <a:ext cx="578304" cy="190377"/>
          </a:xfrm>
          <a:prstGeom prst="rect">
            <a:avLst/>
          </a:prstGeom>
        </p:spPr>
      </p:pic>
      <p:pic>
        <p:nvPicPr>
          <p:cNvPr id="8" name="Afbeelding 7">
            <a:extLst>
              <a:ext uri="{FF2B5EF4-FFF2-40B4-BE49-F238E27FC236}">
                <a16:creationId xmlns:a16="http://schemas.microsoft.com/office/drawing/2014/main" id="{5E99EFAA-2100-49F2-B943-CCBA3FA32DF4}"/>
              </a:ext>
            </a:extLst>
          </p:cNvPr>
          <p:cNvPicPr>
            <a:picLocks noChangeAspect="1"/>
          </p:cNvPicPr>
          <p:nvPr/>
        </p:nvPicPr>
        <p:blipFill>
          <a:blip r:embed="rId6"/>
          <a:stretch>
            <a:fillRect/>
          </a:stretch>
        </p:blipFill>
        <p:spPr>
          <a:xfrm>
            <a:off x="9903841" y="2188943"/>
            <a:ext cx="551012" cy="155075"/>
          </a:xfrm>
          <a:prstGeom prst="rect">
            <a:avLst/>
          </a:prstGeom>
        </p:spPr>
      </p:pic>
    </p:spTree>
    <p:extLst>
      <p:ext uri="{BB962C8B-B14F-4D97-AF65-F5344CB8AC3E}">
        <p14:creationId xmlns:p14="http://schemas.microsoft.com/office/powerpoint/2010/main" val="337884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CA8B86-A783-4925-BF38-CF2AE7BB607D}"/>
              </a:ext>
            </a:extLst>
          </p:cNvPr>
          <p:cNvSpPr>
            <a:spLocks noGrp="1"/>
          </p:cNvSpPr>
          <p:nvPr>
            <p:ph type="title"/>
          </p:nvPr>
        </p:nvSpPr>
        <p:spPr>
          <a:xfrm>
            <a:off x="655320" y="2671011"/>
            <a:ext cx="5257803" cy="2427120"/>
          </a:xfrm>
        </p:spPr>
        <p:txBody>
          <a:bodyPr vert="horz" lIns="91440" tIns="45720" rIns="91440" bIns="45720" rtlCol="0" anchor="t">
            <a:normAutofit/>
          </a:bodyPr>
          <a:lstStyle/>
          <a:p>
            <a:r>
              <a:rPr lang="en-US" sz="5400" dirty="0" err="1"/>
              <a:t>Ontwikkelpad</a:t>
            </a:r>
            <a:r>
              <a:rPr lang="en-US" sz="5400" dirty="0"/>
              <a:t> van </a:t>
            </a:r>
            <a:r>
              <a:rPr lang="en-US" sz="5400" dirty="0" err="1"/>
              <a:t>een</a:t>
            </a:r>
            <a:r>
              <a:rPr lang="en-US" sz="5400" dirty="0"/>
              <a:t> PPS</a:t>
            </a:r>
          </a:p>
        </p:txBody>
      </p:sp>
      <p:sp>
        <p:nvSpPr>
          <p:cNvPr id="3" name="Tijdelijke aanduiding voor tekst 2">
            <a:extLst>
              <a:ext uri="{FF2B5EF4-FFF2-40B4-BE49-F238E27FC236}">
                <a16:creationId xmlns:a16="http://schemas.microsoft.com/office/drawing/2014/main" id="{3B6F65E2-E5A0-4588-BF9E-FBCBB7E352C2}"/>
              </a:ext>
            </a:extLst>
          </p:cNvPr>
          <p:cNvSpPr>
            <a:spLocks noGrp="1"/>
          </p:cNvSpPr>
          <p:nvPr>
            <p:ph type="body" idx="1"/>
          </p:nvPr>
        </p:nvSpPr>
        <p:spPr>
          <a:xfrm>
            <a:off x="655320" y="330359"/>
            <a:ext cx="4758891" cy="1655762"/>
          </a:xfrm>
        </p:spPr>
        <p:txBody>
          <a:bodyPr vert="horz" lIns="91440" tIns="45720" rIns="91440" bIns="45720" rtlCol="0" anchor="b">
            <a:normAutofit/>
          </a:bodyPr>
          <a:lstStyle/>
          <a:p>
            <a:r>
              <a:rPr lang="en-US" dirty="0">
                <a:solidFill>
                  <a:schemeClr val="tx1"/>
                </a:solidFill>
              </a:rPr>
              <a:t> </a:t>
            </a:r>
          </a:p>
        </p:txBody>
      </p:sp>
      <p:cxnSp>
        <p:nvCxnSpPr>
          <p:cNvPr id="13" name="Straight Arrow Connector 12">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23EA18FF-920B-4A51-9FF7-33CF69BC4C2A}"/>
              </a:ext>
            </a:extLst>
          </p:cNvPr>
          <p:cNvPicPr>
            <a:picLocks noChangeAspect="1"/>
          </p:cNvPicPr>
          <p:nvPr/>
        </p:nvPicPr>
        <p:blipFill rotWithShape="1">
          <a:blip r:embed="rId2"/>
          <a:srcRect l="17893" r="15501"/>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10" name="Picture 2" descr="Wij zijn Katapult | LinkedIn">
            <a:extLst>
              <a:ext uri="{FF2B5EF4-FFF2-40B4-BE49-F238E27FC236}">
                <a16:creationId xmlns:a16="http://schemas.microsoft.com/office/drawing/2014/main" id="{455BE485-185B-4B46-A84B-A6EA41C2E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8821" y="0"/>
            <a:ext cx="1777028" cy="1777028"/>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79318C3A-6B8A-4600-8169-926B67AD2921}"/>
              </a:ext>
            </a:extLst>
          </p:cNvPr>
          <p:cNvSpPr/>
          <p:nvPr/>
        </p:nvSpPr>
        <p:spPr>
          <a:xfrm rot="16200000">
            <a:off x="10903506" y="4919149"/>
            <a:ext cx="2323072" cy="253916"/>
          </a:xfrm>
          <a:prstGeom prst="rect">
            <a:avLst/>
          </a:prstGeom>
        </p:spPr>
        <p:txBody>
          <a:bodyPr wrap="none">
            <a:spAutoFit/>
          </a:bodyPr>
          <a:lstStyle/>
          <a:p>
            <a:r>
              <a:rPr lang="en-US" sz="1050" dirty="0">
                <a:solidFill>
                  <a:schemeClr val="bg1">
                    <a:lumMod val="50000"/>
                  </a:schemeClr>
                </a:solidFill>
                <a:latin typeface="-apple-system"/>
              </a:rPr>
              <a:t>Photo by </a:t>
            </a:r>
            <a:r>
              <a:rPr lang="en-US" sz="1050" dirty="0" err="1">
                <a:solidFill>
                  <a:schemeClr val="bg1">
                    <a:lumMod val="50000"/>
                  </a:schemeClr>
                </a:solidFill>
                <a:latin typeface="-apple-system"/>
                <a:hlinkClick r:id="rId4">
                  <a:extLst>
                    <a:ext uri="{A12FA001-AC4F-418D-AE19-62706E023703}">
                      <ahyp:hlinkClr xmlns:ahyp="http://schemas.microsoft.com/office/drawing/2018/hyperlinkcolor" val="tx"/>
                    </a:ext>
                  </a:extLst>
                </a:hlinkClick>
              </a:rPr>
              <a:t>Ruffa</a:t>
            </a:r>
            <a:r>
              <a:rPr lang="en-US" sz="1050" dirty="0">
                <a:solidFill>
                  <a:schemeClr val="bg1">
                    <a:lumMod val="50000"/>
                  </a:schemeClr>
                </a:solidFill>
                <a:latin typeface="-apple-system"/>
                <a:hlinkClick r:id="rId4">
                  <a:extLst>
                    <a:ext uri="{A12FA001-AC4F-418D-AE19-62706E023703}">
                      <ahyp:hlinkClr xmlns:ahyp="http://schemas.microsoft.com/office/drawing/2018/hyperlinkcolor" val="tx"/>
                    </a:ext>
                  </a:extLst>
                </a:hlinkClick>
              </a:rPr>
              <a:t> Jane Reyes</a:t>
            </a:r>
            <a:r>
              <a:rPr lang="en-US" sz="1050" dirty="0">
                <a:solidFill>
                  <a:schemeClr val="bg1">
                    <a:lumMod val="50000"/>
                  </a:schemeClr>
                </a:solidFill>
                <a:latin typeface="-apple-system"/>
              </a:rPr>
              <a:t> on </a:t>
            </a:r>
            <a:r>
              <a:rPr lang="en-US" sz="1050" dirty="0" err="1">
                <a:solidFill>
                  <a:schemeClr val="bg1">
                    <a:lumMod val="50000"/>
                  </a:schemeClr>
                </a:solidFill>
                <a:latin typeface="-apple-system"/>
                <a:hlinkClick r:id="rId5">
                  <a:extLst>
                    <a:ext uri="{A12FA001-AC4F-418D-AE19-62706E023703}">
                      <ahyp:hlinkClr xmlns:ahyp="http://schemas.microsoft.com/office/drawing/2018/hyperlinkcolor" val="tx"/>
                    </a:ext>
                  </a:extLst>
                </a:hlinkClick>
              </a:rPr>
              <a:t>Unsplash</a:t>
            </a:r>
            <a:endParaRPr lang="en-GB" sz="1050" dirty="0">
              <a:solidFill>
                <a:schemeClr val="bg1">
                  <a:lumMod val="50000"/>
                </a:schemeClr>
              </a:solidFill>
            </a:endParaRPr>
          </a:p>
        </p:txBody>
      </p:sp>
    </p:spTree>
    <p:extLst>
      <p:ext uri="{BB962C8B-B14F-4D97-AF65-F5344CB8AC3E}">
        <p14:creationId xmlns:p14="http://schemas.microsoft.com/office/powerpoint/2010/main" val="57546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4512" r="6487" b="-1"/>
          <a:stretch/>
        </p:blipFill>
        <p:spPr>
          <a:xfrm>
            <a:off x="0" y="0"/>
            <a:ext cx="12192000" cy="6857990"/>
          </a:xfrm>
          <a:prstGeom prst="rect">
            <a:avLst/>
          </a:prstGeom>
        </p:spPr>
      </p:pic>
      <p:sp>
        <p:nvSpPr>
          <p:cNvPr id="4" name="Tijdelijke aanduiding voor dianummer 3">
            <a:extLst>
              <a:ext uri="{FF2B5EF4-FFF2-40B4-BE49-F238E27FC236}">
                <a16:creationId xmlns:a16="http://schemas.microsoft.com/office/drawing/2014/main" id="{3BB8EB1D-D044-409D-B6ED-9D30CB444DE4}"/>
              </a:ext>
            </a:extLst>
          </p:cNvPr>
          <p:cNvSpPr>
            <a:spLocks noGrp="1"/>
          </p:cNvSpPr>
          <p:nvPr>
            <p:ph type="sldNum" sz="quarter" idx="12"/>
          </p:nvPr>
        </p:nvSpPr>
        <p:spPr/>
        <p:txBody>
          <a:bodyPr/>
          <a:lstStyle/>
          <a:p>
            <a:fld id="{4BF50216-8CF6-4915-8B9F-4B25573A4904}" type="slidenum">
              <a:rPr lang="nl-NL" smtClean="0"/>
              <a:t>30</a:t>
            </a:fld>
            <a:endParaRPr lang="nl-NL"/>
          </a:p>
        </p:txBody>
      </p:sp>
    </p:spTree>
    <p:extLst>
      <p:ext uri="{BB962C8B-B14F-4D97-AF65-F5344CB8AC3E}">
        <p14:creationId xmlns:p14="http://schemas.microsoft.com/office/powerpoint/2010/main" val="381291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03663A-CBAE-4A24-A8C7-BE916896F5CA}"/>
              </a:ext>
            </a:extLst>
          </p:cNvPr>
          <p:cNvSpPr>
            <a:spLocks noGrp="1"/>
          </p:cNvSpPr>
          <p:nvPr>
            <p:ph type="title"/>
          </p:nvPr>
        </p:nvSpPr>
        <p:spPr/>
        <p:txBody>
          <a:bodyPr/>
          <a:lstStyle/>
          <a:p>
            <a:r>
              <a:rPr lang="nl-NL" dirty="0"/>
              <a:t>A. Vernieuwing van onderwijsinhoud</a:t>
            </a:r>
          </a:p>
        </p:txBody>
      </p:sp>
      <p:sp>
        <p:nvSpPr>
          <p:cNvPr id="4" name="Tijdelijke aanduiding voor inhoud 3">
            <a:extLst>
              <a:ext uri="{FF2B5EF4-FFF2-40B4-BE49-F238E27FC236}">
                <a16:creationId xmlns:a16="http://schemas.microsoft.com/office/drawing/2014/main" id="{A573A751-46B9-4803-84F8-A4E835711BBA}"/>
              </a:ext>
            </a:extLst>
          </p:cNvPr>
          <p:cNvSpPr>
            <a:spLocks noGrp="1"/>
          </p:cNvSpPr>
          <p:nvPr>
            <p:ph idx="1"/>
          </p:nvPr>
        </p:nvSpPr>
        <p:spPr>
          <a:xfrm>
            <a:off x="838200" y="1122433"/>
            <a:ext cx="7479183" cy="5370442"/>
          </a:xfrm>
        </p:spPr>
        <p:txBody>
          <a:bodyPr>
            <a:normAutofit fontScale="92500"/>
          </a:bodyPr>
          <a:lstStyle/>
          <a:p>
            <a:pPr>
              <a:lnSpc>
                <a:spcPct val="100000"/>
              </a:lnSpc>
              <a:spcBef>
                <a:spcPts val="700"/>
              </a:spcBef>
            </a:pPr>
            <a:r>
              <a:rPr lang="nl-NL" sz="1800" dirty="0"/>
              <a:t>Het doel is het </a:t>
            </a:r>
            <a:r>
              <a:rPr lang="nl-NL" sz="1800" dirty="0">
                <a:solidFill>
                  <a:srgbClr val="E50064"/>
                </a:solidFill>
              </a:rPr>
              <a:t>vernieuwen van het initiële onderwijs door een betere aansluiting op de arbeidsmarkt</a:t>
            </a:r>
            <a:r>
              <a:rPr lang="nl-NL" sz="1800" dirty="0"/>
              <a:t>. Het vertrekpunt is de strategie van de onderwijsinstelling en is gericht op het versterken van de attractiviteit en relevantie van het aanbod van de onderwijsinstelling. Het gaat om actueel onderwijs dat beter aansluit bij de praktijk, zowel qua technologie als 21st </a:t>
            </a:r>
            <a:r>
              <a:rPr lang="nl-NL" sz="1800" dirty="0" err="1"/>
              <a:t>century</a:t>
            </a:r>
            <a:r>
              <a:rPr lang="nl-NL" sz="1800" dirty="0"/>
              <a:t> skills.</a:t>
            </a:r>
          </a:p>
          <a:p>
            <a:pPr>
              <a:lnSpc>
                <a:spcPct val="100000"/>
              </a:lnSpc>
              <a:spcBef>
                <a:spcPts val="700"/>
              </a:spcBef>
            </a:pPr>
            <a:r>
              <a:rPr lang="nl-NL" sz="1800" dirty="0"/>
              <a:t>De onderwijsinstellingen worden bij de ontwikkeling van </a:t>
            </a:r>
            <a:r>
              <a:rPr lang="nl-NL" sz="1800" dirty="0" err="1">
                <a:solidFill>
                  <a:srgbClr val="E50064"/>
                </a:solidFill>
              </a:rPr>
              <a:t>vraaggestuurd</a:t>
            </a:r>
            <a:r>
              <a:rPr lang="nl-NL" sz="1800" dirty="0">
                <a:solidFill>
                  <a:srgbClr val="E50064"/>
                </a:solidFill>
              </a:rPr>
              <a:t> onderwijs ondersteund door de bedrijven</a:t>
            </a:r>
            <a:r>
              <a:rPr lang="nl-NL" sz="1800" dirty="0"/>
              <a:t>. Bedrijven en instellingen dragen bij met bijvoorbeeld gastdocenten, deelnemers in </a:t>
            </a:r>
            <a:r>
              <a:rPr lang="nl-NL" sz="1800" dirty="0" err="1"/>
              <a:t>onderwijsontwikkelteams</a:t>
            </a:r>
            <a:r>
              <a:rPr lang="nl-NL" sz="1800" dirty="0"/>
              <a:t>, begeleiders voor studentenprojecten en stages.</a:t>
            </a:r>
          </a:p>
          <a:p>
            <a:pPr>
              <a:lnSpc>
                <a:spcPct val="100000"/>
              </a:lnSpc>
              <a:spcBef>
                <a:spcPts val="700"/>
              </a:spcBef>
            </a:pPr>
            <a:r>
              <a:rPr lang="nl-NL" sz="1800" dirty="0"/>
              <a:t>Naast het vernieuwen van het curriculum, wordt ook vaak gestreefd naar </a:t>
            </a:r>
            <a:r>
              <a:rPr lang="nl-NL" sz="1800" dirty="0">
                <a:solidFill>
                  <a:srgbClr val="E50064"/>
                </a:solidFill>
              </a:rPr>
              <a:t>doorlopende leerlijnen</a:t>
            </a:r>
            <a:r>
              <a:rPr lang="nl-NL" sz="1800" dirty="0"/>
              <a:t>. Ook wordt er veel aandacht besteed aan </a:t>
            </a:r>
            <a:r>
              <a:rPr lang="nl-NL" sz="1800" dirty="0">
                <a:solidFill>
                  <a:srgbClr val="E50064"/>
                </a:solidFill>
              </a:rPr>
              <a:t>instroombevordering</a:t>
            </a:r>
            <a:r>
              <a:rPr lang="nl-NL" sz="1800" dirty="0"/>
              <a:t>.</a:t>
            </a:r>
          </a:p>
          <a:p>
            <a:pPr>
              <a:lnSpc>
                <a:spcPct val="100000"/>
              </a:lnSpc>
              <a:spcBef>
                <a:spcPts val="700"/>
              </a:spcBef>
            </a:pPr>
            <a:r>
              <a:rPr lang="nl-NL" sz="1800" dirty="0"/>
              <a:t>De bijdragen van de bedrijven/instellingen zijn voornamelijk in-kind. Vaak is in de eerste fasen van de ontwikkeling van de PPS een </a:t>
            </a:r>
            <a:r>
              <a:rPr lang="nl-NL" sz="1800" dirty="0">
                <a:solidFill>
                  <a:srgbClr val="E50064"/>
                </a:solidFill>
              </a:rPr>
              <a:t>eenmalige grotere investering </a:t>
            </a:r>
            <a:r>
              <a:rPr lang="nl-NL" sz="1800" dirty="0"/>
              <a:t>nodig om het initiële onderwijs naar een hoger plan te trekken gevolgd door een </a:t>
            </a:r>
            <a:r>
              <a:rPr lang="nl-NL" sz="1800" dirty="0">
                <a:solidFill>
                  <a:srgbClr val="E50064"/>
                </a:solidFill>
              </a:rPr>
              <a:t>onderhoudsfase </a:t>
            </a:r>
            <a:r>
              <a:rPr lang="nl-NL" sz="1800" dirty="0"/>
              <a:t>om het curriculum up-to-date te houden, die relatief </a:t>
            </a:r>
            <a:r>
              <a:rPr lang="nl-NL" sz="1800" dirty="0">
                <a:solidFill>
                  <a:srgbClr val="E50064"/>
                </a:solidFill>
              </a:rPr>
              <a:t>mens- en kapitaalintensiteit laag </a:t>
            </a:r>
            <a:r>
              <a:rPr lang="nl-NL" sz="1800" dirty="0"/>
              <a:t>is. </a:t>
            </a:r>
          </a:p>
          <a:p>
            <a:pPr>
              <a:lnSpc>
                <a:spcPct val="100000"/>
              </a:lnSpc>
              <a:spcBef>
                <a:spcPts val="700"/>
              </a:spcBef>
            </a:pPr>
            <a:r>
              <a:rPr lang="nl-NL" sz="1800" dirty="0"/>
              <a:t>De PPS heeft veelal </a:t>
            </a:r>
            <a:r>
              <a:rPr lang="nl-NL" sz="1800" dirty="0">
                <a:solidFill>
                  <a:srgbClr val="E50064"/>
                </a:solidFill>
              </a:rPr>
              <a:t>geen eigen profiel/positie </a:t>
            </a:r>
            <a:r>
              <a:rPr lang="nl-NL" sz="1800" dirty="0"/>
              <a:t>maar is onderdeel van de school.</a:t>
            </a:r>
          </a:p>
        </p:txBody>
      </p:sp>
      <p:pic>
        <p:nvPicPr>
          <p:cNvPr id="20" name="Afbeelding 19">
            <a:extLst>
              <a:ext uri="{FF2B5EF4-FFF2-40B4-BE49-F238E27FC236}">
                <a16:creationId xmlns:a16="http://schemas.microsoft.com/office/drawing/2014/main" id="{E48149B5-DE4E-485C-A988-DA089FCE0144}"/>
              </a:ext>
            </a:extLst>
          </p:cNvPr>
          <p:cNvPicPr>
            <a:picLocks noChangeAspect="1"/>
          </p:cNvPicPr>
          <p:nvPr/>
        </p:nvPicPr>
        <p:blipFill>
          <a:blip r:embed="rId2"/>
          <a:stretch>
            <a:fillRect/>
          </a:stretch>
        </p:blipFill>
        <p:spPr>
          <a:xfrm>
            <a:off x="9371089" y="3056609"/>
            <a:ext cx="2071778" cy="744781"/>
          </a:xfrm>
          <a:prstGeom prst="rect">
            <a:avLst/>
          </a:prstGeom>
        </p:spPr>
      </p:pic>
    </p:spTree>
    <p:extLst>
      <p:ext uri="{BB962C8B-B14F-4D97-AF65-F5344CB8AC3E}">
        <p14:creationId xmlns:p14="http://schemas.microsoft.com/office/powerpoint/2010/main" val="3113147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03663A-CBAE-4A24-A8C7-BE916896F5CA}"/>
              </a:ext>
            </a:extLst>
          </p:cNvPr>
          <p:cNvSpPr>
            <a:spLocks noGrp="1"/>
          </p:cNvSpPr>
          <p:nvPr>
            <p:ph type="title"/>
          </p:nvPr>
        </p:nvSpPr>
        <p:spPr/>
        <p:txBody>
          <a:bodyPr/>
          <a:lstStyle/>
          <a:p>
            <a:r>
              <a:rPr lang="nl-NL" dirty="0"/>
              <a:t>B. Vernieuwing van onderwijsvorm</a:t>
            </a:r>
          </a:p>
        </p:txBody>
      </p:sp>
      <p:sp>
        <p:nvSpPr>
          <p:cNvPr id="4" name="Tijdelijke aanduiding voor inhoud 3">
            <a:extLst>
              <a:ext uri="{FF2B5EF4-FFF2-40B4-BE49-F238E27FC236}">
                <a16:creationId xmlns:a16="http://schemas.microsoft.com/office/drawing/2014/main" id="{A573A751-46B9-4803-84F8-A4E835711BBA}"/>
              </a:ext>
            </a:extLst>
          </p:cNvPr>
          <p:cNvSpPr>
            <a:spLocks noGrp="1"/>
          </p:cNvSpPr>
          <p:nvPr>
            <p:ph idx="1"/>
          </p:nvPr>
        </p:nvSpPr>
        <p:spPr>
          <a:xfrm>
            <a:off x="838200" y="1183976"/>
            <a:ext cx="7479183" cy="5443594"/>
          </a:xfrm>
        </p:spPr>
        <p:txBody>
          <a:bodyPr>
            <a:normAutofit/>
          </a:bodyPr>
          <a:lstStyle/>
          <a:p>
            <a:pPr>
              <a:spcBef>
                <a:spcPts val="700"/>
              </a:spcBef>
            </a:pPr>
            <a:r>
              <a:rPr lang="nl-NL" sz="1700" dirty="0"/>
              <a:t>Het doel is het </a:t>
            </a:r>
            <a:r>
              <a:rPr lang="nl-NL" sz="1700" dirty="0">
                <a:solidFill>
                  <a:srgbClr val="E50064"/>
                </a:solidFill>
              </a:rPr>
              <a:t>vernieuwen van het initiële onderwijs </a:t>
            </a:r>
            <a:r>
              <a:rPr lang="nl-NL" sz="1700" dirty="0"/>
              <a:t>door een betere aansluiting op de arbeidsmarkt. Om dit doel te bereiken wordt niet alleen de inhoud van de opleidingen vernieuwd maar ook de </a:t>
            </a:r>
            <a:r>
              <a:rPr lang="nl-NL" sz="1700" dirty="0">
                <a:solidFill>
                  <a:srgbClr val="E50064"/>
                </a:solidFill>
              </a:rPr>
              <a:t>onderwijsvorm wordt vernieuwd.</a:t>
            </a:r>
          </a:p>
          <a:p>
            <a:pPr>
              <a:spcBef>
                <a:spcPts val="700"/>
              </a:spcBef>
            </a:pPr>
            <a:r>
              <a:rPr lang="nl-NL" sz="1700" dirty="0"/>
              <a:t>De innovatie van de leervorm kan op verschillende manieren vorm worden gegeven. Een veel voorkomende vorm is het verplaatsen van de onderwijs naar de werkvloer: </a:t>
            </a:r>
            <a:r>
              <a:rPr lang="nl-NL" sz="1700" dirty="0">
                <a:solidFill>
                  <a:srgbClr val="E50064"/>
                </a:solidFill>
              </a:rPr>
              <a:t>leren is werken en werken is leren, m.a.w. hybride leren</a:t>
            </a:r>
            <a:r>
              <a:rPr lang="nl-NL" sz="1700" dirty="0"/>
              <a:t>. Leren vindt nu alleen formeel maar ook informeel in de praktijk plaats.</a:t>
            </a:r>
          </a:p>
          <a:p>
            <a:pPr>
              <a:spcBef>
                <a:spcPts val="700"/>
              </a:spcBef>
            </a:pPr>
            <a:r>
              <a:rPr lang="nl-NL" sz="1700" dirty="0"/>
              <a:t>Hoewel de studenten werken aan concrete praktijkopdrachten ligt de </a:t>
            </a:r>
            <a:r>
              <a:rPr lang="nl-NL" sz="1700" dirty="0">
                <a:solidFill>
                  <a:srgbClr val="E50064"/>
                </a:solidFill>
              </a:rPr>
              <a:t>focus primair om het onderwijs</a:t>
            </a:r>
            <a:r>
              <a:rPr lang="nl-NL" sz="1700" dirty="0"/>
              <a:t> en niet op de innovatie van de beroepspraktijk</a:t>
            </a:r>
          </a:p>
          <a:p>
            <a:pPr>
              <a:spcBef>
                <a:spcPts val="700"/>
              </a:spcBef>
            </a:pPr>
            <a:r>
              <a:rPr lang="nl-NL" sz="1700" dirty="0"/>
              <a:t>Dit heeft grote gevolgen voor de docenten, begeleiders en studenten omdat het onderwijs fundamenteel anders ingericht dient te worden. Hun </a:t>
            </a:r>
            <a:r>
              <a:rPr lang="nl-NL" sz="1700" dirty="0">
                <a:solidFill>
                  <a:srgbClr val="E50064"/>
                </a:solidFill>
              </a:rPr>
              <a:t>rollen en verantwoordelijkheden</a:t>
            </a:r>
            <a:r>
              <a:rPr lang="nl-NL" sz="1700" dirty="0"/>
              <a:t> zullen </a:t>
            </a:r>
            <a:r>
              <a:rPr lang="nl-NL" sz="1700" dirty="0">
                <a:solidFill>
                  <a:srgbClr val="E50064"/>
                </a:solidFill>
              </a:rPr>
              <a:t>veranderen</a:t>
            </a:r>
            <a:r>
              <a:rPr lang="nl-NL" sz="1700" dirty="0"/>
              <a:t> (buiten de comfort zone van het onderwijs)</a:t>
            </a:r>
          </a:p>
          <a:p>
            <a:pPr>
              <a:spcBef>
                <a:spcPts val="700"/>
              </a:spcBef>
            </a:pPr>
            <a:r>
              <a:rPr lang="nl-NL" sz="1700" dirty="0"/>
              <a:t>Veelal vraagt deze vorm van verduurzaming ook om investeringen in een </a:t>
            </a:r>
            <a:r>
              <a:rPr lang="nl-NL" sz="1700" dirty="0">
                <a:solidFill>
                  <a:srgbClr val="E50064"/>
                </a:solidFill>
              </a:rPr>
              <a:t>contextrijke leer/werkomgeving (infrastructuur</a:t>
            </a:r>
            <a:r>
              <a:rPr lang="nl-NL" sz="1700" dirty="0"/>
              <a:t>). Bedrijven/</a:t>
            </a:r>
            <a:r>
              <a:rPr lang="nl-NL" sz="1700" dirty="0" err="1"/>
              <a:t>instelingen</a:t>
            </a:r>
            <a:r>
              <a:rPr lang="nl-NL" sz="1700" dirty="0"/>
              <a:t> zijn vaak instrumenteel in het aanbieden van deze infrastructuur</a:t>
            </a:r>
          </a:p>
          <a:p>
            <a:pPr>
              <a:spcBef>
                <a:spcPts val="700"/>
              </a:spcBef>
            </a:pPr>
            <a:r>
              <a:rPr lang="nl-NL" sz="1700" dirty="0"/>
              <a:t>In sommige gevallen wordt ook een </a:t>
            </a:r>
            <a:r>
              <a:rPr lang="nl-NL" sz="1700" dirty="0" err="1">
                <a:solidFill>
                  <a:srgbClr val="E50064"/>
                </a:solidFill>
              </a:rPr>
              <a:t>practoraat</a:t>
            </a:r>
            <a:r>
              <a:rPr lang="nl-NL" sz="1700" dirty="0"/>
              <a:t> opgericht dat zich richt op het ontwikkelen van deze nieuwe leervormen en de pedagogische aspecten van deze nieuwe leervormen</a:t>
            </a:r>
          </a:p>
        </p:txBody>
      </p:sp>
      <p:pic>
        <p:nvPicPr>
          <p:cNvPr id="8" name="Afbeelding 7">
            <a:extLst>
              <a:ext uri="{FF2B5EF4-FFF2-40B4-BE49-F238E27FC236}">
                <a16:creationId xmlns:a16="http://schemas.microsoft.com/office/drawing/2014/main" id="{2F347852-E2FB-4A28-913F-1DA3CE2EAF8E}"/>
              </a:ext>
            </a:extLst>
          </p:cNvPr>
          <p:cNvPicPr>
            <a:picLocks noChangeAspect="1"/>
          </p:cNvPicPr>
          <p:nvPr/>
        </p:nvPicPr>
        <p:blipFill>
          <a:blip r:embed="rId2"/>
          <a:stretch>
            <a:fillRect/>
          </a:stretch>
        </p:blipFill>
        <p:spPr>
          <a:xfrm>
            <a:off x="8634634" y="2676276"/>
            <a:ext cx="3320400" cy="1229497"/>
          </a:xfrm>
          <a:prstGeom prst="rect">
            <a:avLst/>
          </a:prstGeom>
        </p:spPr>
      </p:pic>
    </p:spTree>
    <p:extLst>
      <p:ext uri="{BB962C8B-B14F-4D97-AF65-F5344CB8AC3E}">
        <p14:creationId xmlns:p14="http://schemas.microsoft.com/office/powerpoint/2010/main" val="211773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03663A-CBAE-4A24-A8C7-BE916896F5CA}"/>
              </a:ext>
            </a:extLst>
          </p:cNvPr>
          <p:cNvSpPr>
            <a:spLocks noGrp="1"/>
          </p:cNvSpPr>
          <p:nvPr>
            <p:ph type="title"/>
          </p:nvPr>
        </p:nvSpPr>
        <p:spPr/>
        <p:txBody>
          <a:bodyPr/>
          <a:lstStyle/>
          <a:p>
            <a:r>
              <a:rPr lang="nl-NL" dirty="0"/>
              <a:t>C. Contextrijke Infrastructuur</a:t>
            </a:r>
          </a:p>
        </p:txBody>
      </p:sp>
      <p:sp>
        <p:nvSpPr>
          <p:cNvPr id="4" name="Tijdelijke aanduiding voor inhoud 3">
            <a:extLst>
              <a:ext uri="{FF2B5EF4-FFF2-40B4-BE49-F238E27FC236}">
                <a16:creationId xmlns:a16="http://schemas.microsoft.com/office/drawing/2014/main" id="{A573A751-46B9-4803-84F8-A4E835711BBA}"/>
              </a:ext>
            </a:extLst>
          </p:cNvPr>
          <p:cNvSpPr>
            <a:spLocks noGrp="1"/>
          </p:cNvSpPr>
          <p:nvPr>
            <p:ph idx="1"/>
          </p:nvPr>
        </p:nvSpPr>
        <p:spPr>
          <a:xfrm>
            <a:off x="838200" y="1100138"/>
            <a:ext cx="7593767" cy="5608981"/>
          </a:xfrm>
        </p:spPr>
        <p:txBody>
          <a:bodyPr>
            <a:normAutofit lnSpcReduction="10000"/>
          </a:bodyPr>
          <a:lstStyle/>
          <a:p>
            <a:pPr>
              <a:spcBef>
                <a:spcPts val="700"/>
              </a:spcBef>
            </a:pPr>
            <a:r>
              <a:rPr lang="nl-NL" sz="1700" dirty="0"/>
              <a:t>Het doel is een </a:t>
            </a:r>
            <a:r>
              <a:rPr lang="nl-NL" sz="1700" dirty="0">
                <a:solidFill>
                  <a:srgbClr val="E50064"/>
                </a:solidFill>
              </a:rPr>
              <a:t>state-of-the art infrastructuur </a:t>
            </a:r>
            <a:r>
              <a:rPr lang="nl-NL" sz="1700" dirty="0"/>
              <a:t>(apparatuur, machines) en bijbehorende expertise (mensen) ter beschikking te stellen aan de PPS. </a:t>
            </a:r>
          </a:p>
          <a:p>
            <a:pPr>
              <a:spcBef>
                <a:spcPts val="700"/>
              </a:spcBef>
            </a:pPr>
            <a:r>
              <a:rPr lang="nl-NL" sz="1700" dirty="0"/>
              <a:t>Deze infrastructuur biedt een </a:t>
            </a:r>
            <a:r>
              <a:rPr lang="nl-NL" sz="1700" dirty="0">
                <a:solidFill>
                  <a:srgbClr val="E50064"/>
                </a:solidFill>
              </a:rPr>
              <a:t>contextrijke omgeving voor kiezen, leren, werken en innoveren. </a:t>
            </a:r>
            <a:r>
              <a:rPr lang="nl-NL" sz="1700" dirty="0"/>
              <a:t>Verduurzamen op alleen leren is prima mogelijk; vervolgens kan deze infrastructuur bij opschaling breder ingezet worden voor innovatie/LLO</a:t>
            </a:r>
          </a:p>
          <a:p>
            <a:pPr>
              <a:spcBef>
                <a:spcPts val="700"/>
              </a:spcBef>
            </a:pPr>
            <a:r>
              <a:rPr lang="nl-NL" sz="1700" dirty="0"/>
              <a:t>Er zijn verschillende manieren waarop deze infrastructuur vormgegeven kan worden: Alles </a:t>
            </a:r>
            <a:r>
              <a:rPr lang="nl-NL" sz="1700" dirty="0">
                <a:solidFill>
                  <a:srgbClr val="E50064"/>
                </a:solidFill>
              </a:rPr>
              <a:t>centraal</a:t>
            </a:r>
            <a:r>
              <a:rPr lang="nl-NL" sz="1700" dirty="0"/>
              <a:t> op één locatie (campus), één locatie met een aantal kleinere satelliet locaties of een volledig </a:t>
            </a:r>
            <a:r>
              <a:rPr lang="nl-NL" sz="1700" dirty="0">
                <a:solidFill>
                  <a:srgbClr val="E50064"/>
                </a:solidFill>
              </a:rPr>
              <a:t>gedistribueerd model </a:t>
            </a:r>
            <a:r>
              <a:rPr lang="nl-NL" sz="1700" dirty="0"/>
              <a:t>(de regio is de campus). Centrale modellen zijn duurder dan gedistribueerde modellen. Techniek is vaker geconcentreerd op één plek dan bv zorg/welzijn (vaak bij instellingen zelf)</a:t>
            </a:r>
          </a:p>
          <a:p>
            <a:pPr>
              <a:spcBef>
                <a:spcPts val="700"/>
              </a:spcBef>
            </a:pPr>
            <a:r>
              <a:rPr lang="nl-NL" sz="1700" dirty="0"/>
              <a:t>Een contextrijke infrastructuur heeft pas echt zin als de PPS beschikt over </a:t>
            </a:r>
            <a:r>
              <a:rPr lang="nl-NL" sz="1700" dirty="0">
                <a:solidFill>
                  <a:srgbClr val="E50064"/>
                </a:solidFill>
              </a:rPr>
              <a:t>initiële onderwijs</a:t>
            </a:r>
            <a:r>
              <a:rPr lang="nl-NL" sz="1700" dirty="0"/>
              <a:t> die goed aansluit op de arbeidsmarkt en als er naast de klassieke leervormen ook al de nodige ervaring is met </a:t>
            </a:r>
            <a:r>
              <a:rPr lang="nl-NL" sz="1700" dirty="0">
                <a:solidFill>
                  <a:srgbClr val="E50064"/>
                </a:solidFill>
              </a:rPr>
              <a:t>hybride leer/werkvormen </a:t>
            </a:r>
            <a:r>
              <a:rPr lang="nl-NL" sz="1700" dirty="0"/>
              <a:t>die deze contextrijke infrastructuur gaan gebruiken. Het leslokaal verschuift naar de bedrijven en instellingen.</a:t>
            </a:r>
          </a:p>
          <a:p>
            <a:pPr>
              <a:spcBef>
                <a:spcPts val="700"/>
              </a:spcBef>
            </a:pPr>
            <a:r>
              <a:rPr lang="nl-NL" sz="1700" dirty="0"/>
              <a:t>Daarnaast biedt een gemeenschappelijke infrastuur zowel de </a:t>
            </a:r>
            <a:r>
              <a:rPr lang="nl-NL" sz="1700" dirty="0" err="1"/>
              <a:t>onderwijs-instellingen</a:t>
            </a:r>
            <a:r>
              <a:rPr lang="nl-NL" sz="1700" dirty="0"/>
              <a:t> als de </a:t>
            </a:r>
            <a:r>
              <a:rPr lang="nl-NL" sz="1700" dirty="0">
                <a:solidFill>
                  <a:srgbClr val="E50064"/>
                </a:solidFill>
              </a:rPr>
              <a:t>MKB-</a:t>
            </a:r>
            <a:r>
              <a:rPr lang="nl-NL" sz="1700" dirty="0" err="1">
                <a:solidFill>
                  <a:srgbClr val="E50064"/>
                </a:solidFill>
              </a:rPr>
              <a:t>ers</a:t>
            </a:r>
            <a:r>
              <a:rPr lang="nl-NL" sz="1700" dirty="0">
                <a:solidFill>
                  <a:srgbClr val="E50064"/>
                </a:solidFill>
              </a:rPr>
              <a:t> en starters </a:t>
            </a:r>
            <a:r>
              <a:rPr lang="nl-NL" sz="1700" dirty="0"/>
              <a:t>de mogelijkheid te beschikken over apparatuur/machines waarover zij anders niet konden beschikken. </a:t>
            </a:r>
            <a:r>
              <a:rPr lang="nl-NL" sz="1700" dirty="0">
                <a:solidFill>
                  <a:srgbClr val="E50064"/>
                </a:solidFill>
              </a:rPr>
              <a:t>Leveranciers</a:t>
            </a:r>
            <a:r>
              <a:rPr lang="nl-NL" sz="1700" dirty="0"/>
              <a:t> van apparatuur/machines kunnen de locaties gebruiken als democentrum voor (potentiele) klanten en als opleidingslocatie voor de gebruikers van hun appratuur/machines</a:t>
            </a:r>
          </a:p>
          <a:p>
            <a:pPr>
              <a:spcBef>
                <a:spcPts val="700"/>
              </a:spcBef>
            </a:pPr>
            <a:r>
              <a:rPr lang="nl-NL" sz="1700" dirty="0"/>
              <a:t>Een locatie met alleen apparatuur is niet effectief: er dienen </a:t>
            </a:r>
            <a:r>
              <a:rPr lang="nl-NL" sz="1700" dirty="0">
                <a:solidFill>
                  <a:srgbClr val="E50064"/>
                </a:solidFill>
              </a:rPr>
              <a:t>mensen</a:t>
            </a:r>
            <a:r>
              <a:rPr lang="nl-NL" sz="1700" dirty="0"/>
              <a:t> aanwezig te zijn die studenten, docenten en medewerkers van bedrijven kunnen ondersteunen in het </a:t>
            </a:r>
            <a:r>
              <a:rPr lang="nl-NL" sz="1700" dirty="0">
                <a:solidFill>
                  <a:srgbClr val="E50064"/>
                </a:solidFill>
              </a:rPr>
              <a:t>bedienen en gebruiken </a:t>
            </a:r>
            <a:r>
              <a:rPr lang="nl-NL" sz="1700" dirty="0"/>
              <a:t>van de apparatuur.</a:t>
            </a:r>
          </a:p>
          <a:p>
            <a:pPr>
              <a:spcBef>
                <a:spcPts val="700"/>
              </a:spcBef>
            </a:pPr>
            <a:endParaRPr lang="nl-NL" sz="1700" dirty="0"/>
          </a:p>
        </p:txBody>
      </p:sp>
      <p:sp>
        <p:nvSpPr>
          <p:cNvPr id="2" name="Tekstvak 1">
            <a:extLst>
              <a:ext uri="{FF2B5EF4-FFF2-40B4-BE49-F238E27FC236}">
                <a16:creationId xmlns:a16="http://schemas.microsoft.com/office/drawing/2014/main" id="{9A60E035-790F-4AAB-AEA5-92091EA387D4}"/>
              </a:ext>
            </a:extLst>
          </p:cNvPr>
          <p:cNvSpPr txBox="1"/>
          <p:nvPr/>
        </p:nvSpPr>
        <p:spPr>
          <a:xfrm>
            <a:off x="8484433" y="6192793"/>
            <a:ext cx="3485213" cy="600164"/>
          </a:xfrm>
          <a:prstGeom prst="rect">
            <a:avLst/>
          </a:prstGeom>
          <a:noFill/>
        </p:spPr>
        <p:txBody>
          <a:bodyPr wrap="square" rtlCol="0">
            <a:spAutoFit/>
          </a:bodyPr>
          <a:lstStyle/>
          <a:p>
            <a:r>
              <a:rPr lang="nl-NL" sz="1100" i="1"/>
              <a:t>Zie ook het programma De Uitdaging, actielijn 5 (fysieke infrastuctuur), waarbij verschillende typologien en good practices in kaart zijn gebracht</a:t>
            </a:r>
          </a:p>
        </p:txBody>
      </p:sp>
      <p:pic>
        <p:nvPicPr>
          <p:cNvPr id="14" name="Afbeelding 13">
            <a:extLst>
              <a:ext uri="{FF2B5EF4-FFF2-40B4-BE49-F238E27FC236}">
                <a16:creationId xmlns:a16="http://schemas.microsoft.com/office/drawing/2014/main" id="{15381A2F-D296-479B-B29B-F08DBA935148}"/>
              </a:ext>
            </a:extLst>
          </p:cNvPr>
          <p:cNvPicPr>
            <a:picLocks noChangeAspect="1"/>
          </p:cNvPicPr>
          <p:nvPr/>
        </p:nvPicPr>
        <p:blipFill>
          <a:blip r:embed="rId2"/>
          <a:stretch>
            <a:fillRect/>
          </a:stretch>
        </p:blipFill>
        <p:spPr>
          <a:xfrm>
            <a:off x="8793227" y="2666462"/>
            <a:ext cx="2948513" cy="1442978"/>
          </a:xfrm>
          <a:prstGeom prst="rect">
            <a:avLst/>
          </a:prstGeom>
        </p:spPr>
      </p:pic>
    </p:spTree>
    <p:extLst>
      <p:ext uri="{BB962C8B-B14F-4D97-AF65-F5344CB8AC3E}">
        <p14:creationId xmlns:p14="http://schemas.microsoft.com/office/powerpoint/2010/main" val="3770061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03663A-CBAE-4A24-A8C7-BE916896F5CA}"/>
              </a:ext>
            </a:extLst>
          </p:cNvPr>
          <p:cNvSpPr>
            <a:spLocks noGrp="1"/>
          </p:cNvSpPr>
          <p:nvPr>
            <p:ph type="title"/>
          </p:nvPr>
        </p:nvSpPr>
        <p:spPr/>
        <p:txBody>
          <a:bodyPr/>
          <a:lstStyle/>
          <a:p>
            <a:r>
              <a:rPr lang="nl-NL" dirty="0"/>
              <a:t>D. Leven Lang Ontwikkelen</a:t>
            </a:r>
          </a:p>
        </p:txBody>
      </p:sp>
      <p:sp>
        <p:nvSpPr>
          <p:cNvPr id="4" name="Tijdelijke aanduiding voor inhoud 3">
            <a:extLst>
              <a:ext uri="{FF2B5EF4-FFF2-40B4-BE49-F238E27FC236}">
                <a16:creationId xmlns:a16="http://schemas.microsoft.com/office/drawing/2014/main" id="{A573A751-46B9-4803-84F8-A4E835711BBA}"/>
              </a:ext>
            </a:extLst>
          </p:cNvPr>
          <p:cNvSpPr>
            <a:spLocks noGrp="1"/>
          </p:cNvSpPr>
          <p:nvPr>
            <p:ph idx="1"/>
          </p:nvPr>
        </p:nvSpPr>
        <p:spPr>
          <a:xfrm>
            <a:off x="838200" y="1183976"/>
            <a:ext cx="7322377" cy="5443594"/>
          </a:xfrm>
        </p:spPr>
        <p:txBody>
          <a:bodyPr>
            <a:normAutofit lnSpcReduction="10000"/>
          </a:bodyPr>
          <a:lstStyle/>
          <a:p>
            <a:pPr>
              <a:spcBef>
                <a:spcPts val="700"/>
              </a:spcBef>
            </a:pPr>
            <a:r>
              <a:rPr lang="nl-NL" sz="1700" dirty="0"/>
              <a:t>Met een krimpende beroepsbevolking en snelle technologische ontwikkeling </a:t>
            </a:r>
            <a:br>
              <a:rPr lang="nl-NL" sz="1700" dirty="0"/>
            </a:br>
            <a:r>
              <a:rPr lang="nl-NL" sz="1700" dirty="0"/>
              <a:t>is het belangrijk dat medewerkers van bedrijven en docenten zich blijven ontwikkelen en inzetbaar blijven. Het doel is dus het ontwikkelen van een attractief en relevant LLO (</a:t>
            </a:r>
            <a:r>
              <a:rPr lang="nl-NL" sz="1700" dirty="0" err="1"/>
              <a:t>postinitieel</a:t>
            </a:r>
            <a:r>
              <a:rPr lang="nl-NL" sz="1700" dirty="0"/>
              <a:t>) aanbod dat goed aansluit op de behoeften van de arbeidsmarkt, zowel qua technologie als 21st </a:t>
            </a:r>
            <a:r>
              <a:rPr lang="nl-NL" sz="1700" dirty="0" err="1"/>
              <a:t>century</a:t>
            </a:r>
            <a:r>
              <a:rPr lang="nl-NL" sz="1700" dirty="0"/>
              <a:t> skills.</a:t>
            </a:r>
          </a:p>
          <a:p>
            <a:pPr>
              <a:spcBef>
                <a:spcPts val="700"/>
              </a:spcBef>
            </a:pPr>
            <a:r>
              <a:rPr lang="nl-NL" sz="1700" dirty="0"/>
              <a:t>Het vertrekpunt is het vernieuwde initiële onderwijs dat al ontwikkeld is door de onderwijsinstellingen samen met de bedrijven binnen de PPS. </a:t>
            </a:r>
          </a:p>
          <a:p>
            <a:pPr>
              <a:spcBef>
                <a:spcPts val="700"/>
              </a:spcBef>
            </a:pPr>
            <a:r>
              <a:rPr lang="nl-NL" sz="1700" dirty="0"/>
              <a:t>Vaak vraagt LLO ook om nieuwe hybride (informele) leervormen en bouwt de PPS voort op de hybride leer/werkvormen die ontwikkeld zijn voor het reguliere onderwijs. LLO vraagt om meer flexibiliteit van een onderwijsinstelling (modulaire aanpak, avonduren)</a:t>
            </a:r>
          </a:p>
          <a:p>
            <a:pPr>
              <a:spcBef>
                <a:spcPts val="700"/>
              </a:spcBef>
            </a:pPr>
            <a:r>
              <a:rPr lang="nl-NL" sz="1700" dirty="0"/>
              <a:t>LLO vraagt ook om een contextrijke leer/werkomgevingen, waarvoor vaak investeringen nodig zijn in de infrastructuur om dit te kunnen bieden</a:t>
            </a:r>
          </a:p>
          <a:p>
            <a:pPr>
              <a:spcBef>
                <a:spcPts val="700"/>
              </a:spcBef>
            </a:pPr>
            <a:r>
              <a:rPr lang="nl-NL" sz="1700" dirty="0"/>
              <a:t>Meer informatie over de verschillende vormen van LLO is te vinden op </a:t>
            </a:r>
            <a:r>
              <a:rPr lang="nl-NL" sz="1800" dirty="0">
                <a:hlinkClick r:id="rId2"/>
              </a:rPr>
              <a:t>https://levenlangontwikkelen.wijzijnkatapult.nl</a:t>
            </a:r>
            <a:r>
              <a:rPr lang="nl-NL" sz="1800" dirty="0"/>
              <a:t>. </a:t>
            </a:r>
          </a:p>
          <a:p>
            <a:pPr>
              <a:spcBef>
                <a:spcPts val="700"/>
              </a:spcBef>
            </a:pPr>
            <a:r>
              <a:rPr lang="nl-NL" sz="1800" dirty="0"/>
              <a:t>Onderwijsinstellingen concurreren t.a.v. LLO met commerciële opleidingsinstituten die al een gevestigde positie hebben op dit terrein. Vele mbo’s dienen zich nog te ‘kwalificeren’ omdat bedrijven de perceptie hebben dat mbo’s niet de experts zijn die voorop lopen.</a:t>
            </a:r>
          </a:p>
          <a:p>
            <a:pPr>
              <a:spcBef>
                <a:spcPts val="700"/>
              </a:spcBef>
            </a:pPr>
            <a:r>
              <a:rPr lang="nl-NL" sz="1800" dirty="0"/>
              <a:t>Indien mogelijk wordt vaak samenwerking gezocht met O&amp;O fondsen en bedrijfsscholen.</a:t>
            </a:r>
            <a:endParaRPr lang="nl-NL" sz="1700" dirty="0"/>
          </a:p>
        </p:txBody>
      </p:sp>
      <p:pic>
        <p:nvPicPr>
          <p:cNvPr id="10" name="Afbeelding 9">
            <a:extLst>
              <a:ext uri="{FF2B5EF4-FFF2-40B4-BE49-F238E27FC236}">
                <a16:creationId xmlns:a16="http://schemas.microsoft.com/office/drawing/2014/main" id="{A692C907-F624-4544-A1CB-7DE3722236F9}"/>
              </a:ext>
            </a:extLst>
          </p:cNvPr>
          <p:cNvPicPr>
            <a:picLocks noChangeAspect="1"/>
          </p:cNvPicPr>
          <p:nvPr/>
        </p:nvPicPr>
        <p:blipFill>
          <a:blip r:embed="rId3"/>
          <a:stretch>
            <a:fillRect/>
          </a:stretch>
        </p:blipFill>
        <p:spPr>
          <a:xfrm>
            <a:off x="8096711" y="2688625"/>
            <a:ext cx="4031423" cy="1327138"/>
          </a:xfrm>
          <a:prstGeom prst="rect">
            <a:avLst/>
          </a:prstGeom>
        </p:spPr>
      </p:pic>
    </p:spTree>
    <p:extLst>
      <p:ext uri="{BB962C8B-B14F-4D97-AF65-F5344CB8AC3E}">
        <p14:creationId xmlns:p14="http://schemas.microsoft.com/office/powerpoint/2010/main" val="101749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03663A-CBAE-4A24-A8C7-BE916896F5CA}"/>
              </a:ext>
            </a:extLst>
          </p:cNvPr>
          <p:cNvSpPr>
            <a:spLocks noGrp="1"/>
          </p:cNvSpPr>
          <p:nvPr>
            <p:ph type="title"/>
          </p:nvPr>
        </p:nvSpPr>
        <p:spPr/>
        <p:txBody>
          <a:bodyPr/>
          <a:lstStyle/>
          <a:p>
            <a:r>
              <a:rPr lang="nl-NL" dirty="0"/>
              <a:t>E. Onderzoekende vaardigheden/innovatie</a:t>
            </a:r>
          </a:p>
        </p:txBody>
      </p:sp>
      <p:sp>
        <p:nvSpPr>
          <p:cNvPr id="4" name="Tijdelijke aanduiding voor inhoud 3">
            <a:extLst>
              <a:ext uri="{FF2B5EF4-FFF2-40B4-BE49-F238E27FC236}">
                <a16:creationId xmlns:a16="http://schemas.microsoft.com/office/drawing/2014/main" id="{A573A751-46B9-4803-84F8-A4E835711BBA}"/>
              </a:ext>
            </a:extLst>
          </p:cNvPr>
          <p:cNvSpPr>
            <a:spLocks noGrp="1"/>
          </p:cNvSpPr>
          <p:nvPr>
            <p:ph idx="1"/>
          </p:nvPr>
        </p:nvSpPr>
        <p:spPr>
          <a:xfrm>
            <a:off x="731520" y="1183976"/>
            <a:ext cx="7284721" cy="5728888"/>
          </a:xfrm>
        </p:spPr>
        <p:txBody>
          <a:bodyPr>
            <a:normAutofit lnSpcReduction="10000"/>
          </a:bodyPr>
          <a:lstStyle/>
          <a:p>
            <a:pPr>
              <a:lnSpc>
                <a:spcPct val="95000"/>
              </a:lnSpc>
              <a:spcBef>
                <a:spcPts val="700"/>
              </a:spcBef>
            </a:pPr>
            <a:r>
              <a:rPr lang="nl-NL" sz="1700" dirty="0"/>
              <a:t>In deze PPS-en houden de onderwijsinstellingen en de bedrijven zich bezig met het stimuleren en aanjagen van de innovaties van de bedrijven in de regio. Er worden innovatiewerkplaatsen gecreëerd, die fungeren als innovatiewerkplaatsen voor innovatie producten, processen en diensten.</a:t>
            </a:r>
          </a:p>
          <a:p>
            <a:pPr>
              <a:lnSpc>
                <a:spcPct val="95000"/>
              </a:lnSpc>
              <a:spcBef>
                <a:spcPts val="700"/>
              </a:spcBef>
            </a:pPr>
            <a:r>
              <a:rPr lang="nl-NL" sz="1700" dirty="0"/>
              <a:t>Vaak is sprake van een programmatische aanpak. Rondom bepaalde thema’s dragen de bedrijven innovatievraagstukken aan, waarmee studenten, docenten, experts/business </a:t>
            </a:r>
            <a:r>
              <a:rPr lang="nl-NL" sz="1700" dirty="0" err="1"/>
              <a:t>developers</a:t>
            </a:r>
            <a:r>
              <a:rPr lang="nl-NL" sz="1700" dirty="0"/>
              <a:t> en medewerkers van de bedrijven in </a:t>
            </a:r>
            <a:r>
              <a:rPr lang="nl-NL" sz="1700" dirty="0" err="1"/>
              <a:t>communities</a:t>
            </a:r>
            <a:r>
              <a:rPr lang="nl-NL" sz="1700" dirty="0"/>
              <a:t> of </a:t>
            </a:r>
            <a:r>
              <a:rPr lang="nl-NL" sz="1700" dirty="0" err="1"/>
              <a:t>practice</a:t>
            </a:r>
            <a:r>
              <a:rPr lang="nl-NL" sz="1700" dirty="0"/>
              <a:t> aan de slag gaan. Deze </a:t>
            </a:r>
            <a:r>
              <a:rPr lang="nl-NL" sz="1700" dirty="0" err="1"/>
              <a:t>learning</a:t>
            </a:r>
            <a:r>
              <a:rPr lang="nl-NL" sz="1700" dirty="0"/>
              <a:t> communicaties zijn niet alleen gericht op het onderwijs maar hebben tot doel oplossingen aan te dragen die daadwerkelijk bij de bedrijven geïmplementeerd kunnen worden. Deze </a:t>
            </a:r>
            <a:r>
              <a:rPr lang="nl-NL" sz="1700" dirty="0" err="1"/>
              <a:t>learning</a:t>
            </a:r>
            <a:r>
              <a:rPr lang="nl-NL" sz="1700" dirty="0"/>
              <a:t> </a:t>
            </a:r>
            <a:r>
              <a:rPr lang="nl-NL" sz="1700" dirty="0" err="1"/>
              <a:t>communities</a:t>
            </a:r>
            <a:r>
              <a:rPr lang="nl-NL" sz="1700" dirty="0"/>
              <a:t> kunnen ook beschouwd worden als een informele vorm van LLO</a:t>
            </a:r>
          </a:p>
          <a:p>
            <a:pPr>
              <a:lnSpc>
                <a:spcPct val="95000"/>
              </a:lnSpc>
              <a:spcBef>
                <a:spcPts val="700"/>
              </a:spcBef>
            </a:pPr>
            <a:r>
              <a:rPr lang="nl-NL" sz="1700" dirty="0"/>
              <a:t>Om hierin succesvol te zijn, is het noodzakelijk dat de onderwijsinstellingen beschikken over een up-to-date en relevant regulier curriculum en al ruime ervaring hebben met hybride nieuwe leervormen.</a:t>
            </a:r>
          </a:p>
          <a:p>
            <a:pPr>
              <a:lnSpc>
                <a:spcPct val="95000"/>
              </a:lnSpc>
              <a:spcBef>
                <a:spcPts val="700"/>
              </a:spcBef>
            </a:pPr>
            <a:r>
              <a:rPr lang="nl-NL" sz="1700" dirty="0"/>
              <a:t>Daarnaast is een contextrijke innovatieomgeving noodzakelijk waar de </a:t>
            </a:r>
            <a:r>
              <a:rPr lang="nl-NL" sz="1700" dirty="0" err="1"/>
              <a:t>learning</a:t>
            </a:r>
            <a:r>
              <a:rPr lang="nl-NL" sz="1700" dirty="0"/>
              <a:t> </a:t>
            </a:r>
            <a:r>
              <a:rPr lang="nl-NL" sz="1700" dirty="0" err="1"/>
              <a:t>communities</a:t>
            </a:r>
            <a:r>
              <a:rPr lang="nl-NL" sz="1700" dirty="0"/>
              <a:t> aan de slag kunnen en waar zij kunnen beschikken over de state-of-the art benodigde apparatuur en middelen</a:t>
            </a:r>
          </a:p>
          <a:p>
            <a:pPr>
              <a:lnSpc>
                <a:spcPct val="95000"/>
              </a:lnSpc>
              <a:spcBef>
                <a:spcPts val="700"/>
              </a:spcBef>
            </a:pPr>
            <a:r>
              <a:rPr lang="nl-NL" sz="1700" dirty="0"/>
              <a:t>Ook dient de onderwijsinstelling te beschikken over voldoende onderzoeks-vaardigheden. Enerzijds vraag dit om een professionalisering van docenten, anderzijds worden er nieuwe functies gecreëerd: bv. business </a:t>
            </a:r>
            <a:r>
              <a:rPr lang="nl-NL" sz="1700" dirty="0" err="1"/>
              <a:t>developers</a:t>
            </a:r>
            <a:r>
              <a:rPr lang="nl-NL" sz="1700" dirty="0"/>
              <a:t>, projectmanagers en </a:t>
            </a:r>
            <a:r>
              <a:rPr lang="nl-NL" sz="1700" dirty="0" err="1"/>
              <a:t>practoren</a:t>
            </a:r>
            <a:r>
              <a:rPr lang="nl-NL" sz="1700" dirty="0"/>
              <a:t>/</a:t>
            </a:r>
            <a:r>
              <a:rPr lang="nl-NL" sz="1700" dirty="0" err="1"/>
              <a:t>practoraat</a:t>
            </a:r>
            <a:r>
              <a:rPr lang="nl-NL" sz="1700" dirty="0"/>
              <a:t>. Veelal wordt nauw samengewerkt met het HBO en de lectoren van de HBO en soms met de universiteiten</a:t>
            </a:r>
          </a:p>
        </p:txBody>
      </p:sp>
      <p:pic>
        <p:nvPicPr>
          <p:cNvPr id="13" name="Afbeelding 12">
            <a:extLst>
              <a:ext uri="{FF2B5EF4-FFF2-40B4-BE49-F238E27FC236}">
                <a16:creationId xmlns:a16="http://schemas.microsoft.com/office/drawing/2014/main" id="{1FE31254-29C7-4DD3-A45F-13BF06A22E5E}"/>
              </a:ext>
            </a:extLst>
          </p:cNvPr>
          <p:cNvPicPr>
            <a:picLocks noChangeAspect="1"/>
          </p:cNvPicPr>
          <p:nvPr/>
        </p:nvPicPr>
        <p:blipFill>
          <a:blip r:embed="rId2"/>
          <a:stretch>
            <a:fillRect/>
          </a:stretch>
        </p:blipFill>
        <p:spPr>
          <a:xfrm>
            <a:off x="8084913" y="2156540"/>
            <a:ext cx="4024135" cy="2225608"/>
          </a:xfrm>
          <a:prstGeom prst="rect">
            <a:avLst/>
          </a:prstGeom>
        </p:spPr>
      </p:pic>
    </p:spTree>
    <p:extLst>
      <p:ext uri="{BB962C8B-B14F-4D97-AF65-F5344CB8AC3E}">
        <p14:creationId xmlns:p14="http://schemas.microsoft.com/office/powerpoint/2010/main" val="341496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03663A-CBAE-4A24-A8C7-BE916896F5CA}"/>
              </a:ext>
            </a:extLst>
          </p:cNvPr>
          <p:cNvSpPr>
            <a:spLocks noGrp="1"/>
          </p:cNvSpPr>
          <p:nvPr>
            <p:ph type="title"/>
          </p:nvPr>
        </p:nvSpPr>
        <p:spPr/>
        <p:txBody>
          <a:bodyPr/>
          <a:lstStyle/>
          <a:p>
            <a:r>
              <a:rPr lang="nl-NL" dirty="0"/>
              <a:t>F. Faciliteren ecosysteem/netwerken</a:t>
            </a:r>
          </a:p>
        </p:txBody>
      </p:sp>
      <p:sp>
        <p:nvSpPr>
          <p:cNvPr id="4" name="Tijdelijke aanduiding voor inhoud 3">
            <a:extLst>
              <a:ext uri="{FF2B5EF4-FFF2-40B4-BE49-F238E27FC236}">
                <a16:creationId xmlns:a16="http://schemas.microsoft.com/office/drawing/2014/main" id="{A573A751-46B9-4803-84F8-A4E835711BBA}"/>
              </a:ext>
            </a:extLst>
          </p:cNvPr>
          <p:cNvSpPr>
            <a:spLocks noGrp="1"/>
          </p:cNvSpPr>
          <p:nvPr>
            <p:ph idx="1"/>
          </p:nvPr>
        </p:nvSpPr>
        <p:spPr>
          <a:xfrm>
            <a:off x="838201" y="1183976"/>
            <a:ext cx="6776922" cy="5443594"/>
          </a:xfrm>
        </p:spPr>
        <p:txBody>
          <a:bodyPr>
            <a:normAutofit/>
          </a:bodyPr>
          <a:lstStyle/>
          <a:p>
            <a:pPr>
              <a:spcBef>
                <a:spcPts val="700"/>
              </a:spcBef>
            </a:pPr>
            <a:r>
              <a:rPr lang="nl-NL" sz="1700" dirty="0"/>
              <a:t>Het onderhouden en uitbouwen van het ecosysteem/netwerk van een PPS gaat niet vanzelf. In de verduurzamingfase bekostigen de partners de makel en schakel functie, die als taak heeft het netwerk/de community te onderhouden, verstevigen en uit te breiden.</a:t>
            </a:r>
          </a:p>
          <a:p>
            <a:pPr>
              <a:spcBef>
                <a:spcPts val="700"/>
              </a:spcBef>
            </a:pPr>
            <a:r>
              <a:rPr lang="nl-NL" sz="1700" dirty="0"/>
              <a:t>De partners zijn verantwoordelijk voor de kerntaken: het onderwijs, het onderzoek, de innovatie van de beroepspraktijk en/of voor de infrastructuur (de scope van de facilitator wordt bepaald door de scope van de PPS). </a:t>
            </a:r>
          </a:p>
          <a:p>
            <a:pPr>
              <a:spcBef>
                <a:spcPts val="700"/>
              </a:spcBef>
            </a:pPr>
            <a:r>
              <a:rPr lang="nl-NL" sz="1700" dirty="0"/>
              <a:t>Het centrum richt zich op het afstemmen en coördineren van de verschillende kerntaken van de PPS. Daarnaast organiseert zij vaak events en bijeenkomsten. Andere taken zijn de bekendheid en het imago van de branche, het beroep en de opleidingen te verbeteren en disseminatie van kennis en ervaring binnen het netwerk. Ook het accountmanagement (onderhouden van de relaties en binnen halen van nieuwe partners) behoort vaak tot het takenpakket.</a:t>
            </a:r>
          </a:p>
          <a:p>
            <a:pPr>
              <a:spcBef>
                <a:spcPts val="700"/>
              </a:spcBef>
            </a:pPr>
            <a:r>
              <a:rPr lang="nl-NL" sz="1700" dirty="0"/>
              <a:t>De faciliterende functie vereist dat de onderliggende bouwstenen/kerntaken van de PPS (onderwijs, onderzoek, innovatie en/of infrastructuur) van voldoende niveau zijn</a:t>
            </a:r>
          </a:p>
          <a:p>
            <a:pPr>
              <a:spcBef>
                <a:spcPts val="700"/>
              </a:spcBef>
            </a:pPr>
            <a:r>
              <a:rPr lang="nl-NL" sz="1700" dirty="0"/>
              <a:t>Meestal bestaat de PPS uit zijn meerdere onderwijsinstellingen en/of bedrijfsopleiding. Vaak wordt ook gekozen voor een overkoepelende, eigen brand/identiteit.</a:t>
            </a:r>
          </a:p>
          <a:p>
            <a:pPr>
              <a:spcBef>
                <a:spcPts val="700"/>
              </a:spcBef>
            </a:pPr>
            <a:endParaRPr lang="nl-NL" sz="1700" dirty="0"/>
          </a:p>
        </p:txBody>
      </p:sp>
      <p:pic>
        <p:nvPicPr>
          <p:cNvPr id="2" name="Afbeelding 1">
            <a:extLst>
              <a:ext uri="{FF2B5EF4-FFF2-40B4-BE49-F238E27FC236}">
                <a16:creationId xmlns:a16="http://schemas.microsoft.com/office/drawing/2014/main" id="{28694D59-5DEA-4CC0-A8F7-1768CADFCCDC}"/>
              </a:ext>
            </a:extLst>
          </p:cNvPr>
          <p:cNvPicPr>
            <a:picLocks noChangeAspect="1"/>
          </p:cNvPicPr>
          <p:nvPr/>
        </p:nvPicPr>
        <p:blipFill>
          <a:blip r:embed="rId2"/>
          <a:stretch>
            <a:fillRect/>
          </a:stretch>
        </p:blipFill>
        <p:spPr>
          <a:xfrm>
            <a:off x="7737072" y="2802057"/>
            <a:ext cx="4454928" cy="1253885"/>
          </a:xfrm>
          <a:prstGeom prst="rect">
            <a:avLst/>
          </a:prstGeom>
        </p:spPr>
      </p:pic>
    </p:spTree>
    <p:extLst>
      <p:ext uri="{BB962C8B-B14F-4D97-AF65-F5344CB8AC3E}">
        <p14:creationId xmlns:p14="http://schemas.microsoft.com/office/powerpoint/2010/main" val="3412864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A599C-4AF8-462A-B5A5-B309B4ABEE3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B7EBCC6-8F71-400D-A787-3D62019B7B6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97347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B3F71-7497-40B1-B0C9-686AD978C7C2}"/>
              </a:ext>
            </a:extLst>
          </p:cNvPr>
          <p:cNvSpPr>
            <a:spLocks noGrp="1"/>
          </p:cNvSpPr>
          <p:nvPr>
            <p:ph type="title"/>
          </p:nvPr>
        </p:nvSpPr>
        <p:spPr>
          <a:xfrm>
            <a:off x="4965430" y="629268"/>
            <a:ext cx="6586491" cy="1286160"/>
          </a:xfrm>
        </p:spPr>
        <p:txBody>
          <a:bodyPr anchor="b">
            <a:normAutofit/>
          </a:bodyPr>
          <a:lstStyle/>
          <a:p>
            <a:r>
              <a:rPr lang="nl-NL" dirty="0"/>
              <a:t>Wat is verduurzamen?</a:t>
            </a:r>
          </a:p>
        </p:txBody>
      </p:sp>
      <p:pic>
        <p:nvPicPr>
          <p:cNvPr id="4" name="Afbeelding 3" descr="Afbeelding met berg, buiten, natuur, lucht&#10;&#10;Automatisch gegenereerde beschrijving">
            <a:extLst>
              <a:ext uri="{FF2B5EF4-FFF2-40B4-BE49-F238E27FC236}">
                <a16:creationId xmlns:a16="http://schemas.microsoft.com/office/drawing/2014/main" id="{1DFFF8B1-C101-4C47-BD81-261C75FD51B4}"/>
              </a:ext>
            </a:extLst>
          </p:cNvPr>
          <p:cNvPicPr>
            <a:picLocks noChangeAspect="1"/>
          </p:cNvPicPr>
          <p:nvPr/>
        </p:nvPicPr>
        <p:blipFill rotWithShape="1">
          <a:blip r:embed="rId2"/>
          <a:srcRect l="4122"/>
          <a:stretch/>
        </p:blipFill>
        <p:spPr>
          <a:xfrm>
            <a:off x="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0969D"/>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FC81597-1AD0-4A1B-8DAE-190040EEBE88}"/>
              </a:ext>
            </a:extLst>
          </p:cNvPr>
          <p:cNvSpPr>
            <a:spLocks noGrp="1"/>
          </p:cNvSpPr>
          <p:nvPr>
            <p:ph idx="1"/>
          </p:nvPr>
        </p:nvSpPr>
        <p:spPr>
          <a:xfrm>
            <a:off x="4965431" y="2309811"/>
            <a:ext cx="6586489" cy="4239152"/>
          </a:xfrm>
        </p:spPr>
        <p:txBody>
          <a:bodyPr>
            <a:normAutofit fontScale="92500"/>
          </a:bodyPr>
          <a:lstStyle/>
          <a:p>
            <a:r>
              <a:rPr lang="nl-NL" dirty="0"/>
              <a:t>Verduurzamen is een voorwaarde voor een PPS</a:t>
            </a:r>
          </a:p>
          <a:p>
            <a:r>
              <a:rPr lang="nl-NL" dirty="0"/>
              <a:t>Verduurzamen betekent dat de gekozen positionering en profilering van de PPS wordt (h)erkend in de markt. Het gekozen business model werkt</a:t>
            </a:r>
          </a:p>
          <a:p>
            <a:r>
              <a:rPr lang="nl-NL" dirty="0"/>
              <a:t>Middelen (mensen, geld en tijd) zijn beschikbaar om de PPS te continueren en de daarvoor benodigde partners zijn aan boord</a:t>
            </a:r>
          </a:p>
          <a:p>
            <a:r>
              <a:rPr lang="nl-NL" dirty="0"/>
              <a:t>Het verduurzamen van deze samenwerkingen is een gedeelde ambitie en verantwoordelijkheid van alle betrokken partners.</a:t>
            </a:r>
          </a:p>
          <a:p>
            <a:r>
              <a:rPr lang="nl-NL" dirty="0"/>
              <a:t>Kortom: De PPS is niet meer weg te denken de continuïteit van de PPS is gewaarborgd</a:t>
            </a:r>
          </a:p>
          <a:p>
            <a:r>
              <a:rPr lang="nl-NL" i="1" dirty="0">
                <a:solidFill>
                  <a:srgbClr val="357E88"/>
                </a:solidFill>
              </a:rPr>
              <a:t>Er zijn verschillende manieren om te verduurzamen . Wat een PPS doet verschilt dus ook de manier waarop een PPS verduurzaamt verschilt.</a:t>
            </a:r>
          </a:p>
        </p:txBody>
      </p:sp>
      <p:sp>
        <p:nvSpPr>
          <p:cNvPr id="8" name="Tijdelijke aanduiding voor inhoud 2">
            <a:extLst>
              <a:ext uri="{FF2B5EF4-FFF2-40B4-BE49-F238E27FC236}">
                <a16:creationId xmlns:a16="http://schemas.microsoft.com/office/drawing/2014/main" id="{3CE42BAA-D6E6-424C-9139-458CCA20A0DE}"/>
              </a:ext>
            </a:extLst>
          </p:cNvPr>
          <p:cNvSpPr txBox="1">
            <a:spLocks/>
          </p:cNvSpPr>
          <p:nvPr/>
        </p:nvSpPr>
        <p:spPr>
          <a:xfrm>
            <a:off x="4965431" y="5515660"/>
            <a:ext cx="6586489" cy="1161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
        <p:nvSpPr>
          <p:cNvPr id="6" name="Rechthoek 5">
            <a:extLst>
              <a:ext uri="{FF2B5EF4-FFF2-40B4-BE49-F238E27FC236}">
                <a16:creationId xmlns:a16="http://schemas.microsoft.com/office/drawing/2014/main" id="{9FF75365-2476-4FEC-A67D-2BFAFBE9B09F}"/>
              </a:ext>
            </a:extLst>
          </p:cNvPr>
          <p:cNvSpPr/>
          <p:nvPr/>
        </p:nvSpPr>
        <p:spPr>
          <a:xfrm rot="16200000">
            <a:off x="-859048" y="5745035"/>
            <a:ext cx="1972015" cy="253916"/>
          </a:xfrm>
          <a:prstGeom prst="rect">
            <a:avLst/>
          </a:prstGeom>
        </p:spPr>
        <p:txBody>
          <a:bodyPr wrap="none">
            <a:spAutoFit/>
          </a:bodyPr>
          <a:lstStyle/>
          <a:p>
            <a:r>
              <a:rPr lang="en-US" sz="1050" dirty="0">
                <a:solidFill>
                  <a:schemeClr val="bg1"/>
                </a:solidFill>
                <a:latin typeface="-apple-system"/>
              </a:rPr>
              <a:t>Photo by </a:t>
            </a:r>
            <a:r>
              <a:rPr lang="en-US" sz="1050" dirty="0">
                <a:solidFill>
                  <a:schemeClr val="bg1"/>
                </a:solidFill>
                <a:latin typeface="-apple-system"/>
                <a:hlinkClick r:id="rId3">
                  <a:extLst>
                    <a:ext uri="{A12FA001-AC4F-418D-AE19-62706E023703}">
                      <ahyp:hlinkClr xmlns:ahyp="http://schemas.microsoft.com/office/drawing/2018/hyperlinkcolor" val="tx"/>
                    </a:ext>
                  </a:extLst>
                </a:hlinkClick>
              </a:rPr>
              <a:t>Paula May</a:t>
            </a:r>
            <a:r>
              <a:rPr lang="en-US" sz="1050" dirty="0">
                <a:solidFill>
                  <a:schemeClr val="bg1"/>
                </a:solidFill>
                <a:latin typeface="-apple-system"/>
              </a:rPr>
              <a:t> on </a:t>
            </a:r>
            <a:r>
              <a:rPr lang="en-US" sz="1050" dirty="0" err="1">
                <a:solidFill>
                  <a:schemeClr val="bg1"/>
                </a:solidFill>
                <a:latin typeface="-apple-system"/>
                <a:hlinkClick r:id="rId4">
                  <a:extLst>
                    <a:ext uri="{A12FA001-AC4F-418D-AE19-62706E023703}">
                      <ahyp:hlinkClr xmlns:ahyp="http://schemas.microsoft.com/office/drawing/2018/hyperlinkcolor" val="tx"/>
                    </a:ext>
                  </a:extLst>
                </a:hlinkClick>
              </a:rPr>
              <a:t>Unsplash</a:t>
            </a:r>
            <a:endParaRPr lang="en-GB" sz="1050" dirty="0">
              <a:solidFill>
                <a:schemeClr val="bg1"/>
              </a:solidFill>
            </a:endParaRPr>
          </a:p>
        </p:txBody>
      </p:sp>
    </p:spTree>
    <p:extLst>
      <p:ext uri="{BB962C8B-B14F-4D97-AF65-F5344CB8AC3E}">
        <p14:creationId xmlns:p14="http://schemas.microsoft.com/office/powerpoint/2010/main" val="330405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74A64B2-6945-421F-A4D6-80F9C46E1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92" y="0"/>
            <a:ext cx="12244792" cy="6858000"/>
          </a:xfrm>
          <a:prstGeom prst="rect">
            <a:avLst/>
          </a:prstGeom>
        </p:spPr>
      </p:pic>
      <p:sp>
        <p:nvSpPr>
          <p:cNvPr id="6" name="Titel 5">
            <a:extLst>
              <a:ext uri="{FF2B5EF4-FFF2-40B4-BE49-F238E27FC236}">
                <a16:creationId xmlns:a16="http://schemas.microsoft.com/office/drawing/2014/main" id="{0CB8C9DD-4ED3-4828-ABCA-B42C37C88557}"/>
              </a:ext>
            </a:extLst>
          </p:cNvPr>
          <p:cNvSpPr>
            <a:spLocks noGrp="1"/>
          </p:cNvSpPr>
          <p:nvPr>
            <p:ph type="title"/>
          </p:nvPr>
        </p:nvSpPr>
        <p:spPr>
          <a:solidFill>
            <a:srgbClr val="FFFFFF">
              <a:alpha val="47059"/>
            </a:srgbClr>
          </a:solidFill>
        </p:spPr>
        <p:txBody>
          <a:bodyPr>
            <a:normAutofit/>
          </a:bodyPr>
          <a:lstStyle/>
          <a:p>
            <a:pPr algn="ctr"/>
            <a:r>
              <a:rPr lang="nl-NL" dirty="0"/>
              <a:t>Verduurzamen van PPS: stap voor stap</a:t>
            </a:r>
          </a:p>
        </p:txBody>
      </p:sp>
      <p:sp>
        <p:nvSpPr>
          <p:cNvPr id="19" name="Rechthoek 18">
            <a:extLst>
              <a:ext uri="{FF2B5EF4-FFF2-40B4-BE49-F238E27FC236}">
                <a16:creationId xmlns:a16="http://schemas.microsoft.com/office/drawing/2014/main" id="{8E5BB508-DCCE-437F-93A9-D5E3032118A7}"/>
              </a:ext>
            </a:extLst>
          </p:cNvPr>
          <p:cNvSpPr/>
          <p:nvPr/>
        </p:nvSpPr>
        <p:spPr>
          <a:xfrm>
            <a:off x="7761428" y="1651938"/>
            <a:ext cx="3635655" cy="1754326"/>
          </a:xfrm>
          <a:prstGeom prst="rect">
            <a:avLst/>
          </a:prstGeom>
          <a:solidFill>
            <a:srgbClr val="FFFFFF">
              <a:alpha val="52157"/>
            </a:srgbClr>
          </a:solidFill>
        </p:spPr>
        <p:txBody>
          <a:bodyPr wrap="square">
            <a:spAutoFit/>
          </a:bodyPr>
          <a:lstStyle/>
          <a:p>
            <a:pPr algn="ctr"/>
            <a:r>
              <a:rPr lang="en-US" sz="2800" b="1" dirty="0">
                <a:solidFill>
                  <a:srgbClr val="222222"/>
                </a:solidFill>
                <a:latin typeface="DDG_ProximaNova"/>
              </a:rPr>
              <a:t>A journey of a thousand miles begins with a single step</a:t>
            </a:r>
          </a:p>
          <a:p>
            <a:pPr algn="r"/>
            <a:r>
              <a:rPr lang="nl-NL" sz="2000" dirty="0">
                <a:solidFill>
                  <a:srgbClr val="222222"/>
                </a:solidFill>
                <a:latin typeface="DDG_ProximaNova"/>
              </a:rPr>
              <a:t>Chinese </a:t>
            </a:r>
            <a:r>
              <a:rPr lang="nl-NL" sz="2000" dirty="0" err="1">
                <a:solidFill>
                  <a:srgbClr val="222222"/>
                </a:solidFill>
                <a:latin typeface="DDG_ProximaNova"/>
              </a:rPr>
              <a:t>proverb</a:t>
            </a:r>
            <a:endParaRPr lang="en-GB" sz="2000" dirty="0"/>
          </a:p>
        </p:txBody>
      </p:sp>
      <p:sp>
        <p:nvSpPr>
          <p:cNvPr id="7" name="Rechthoek 6">
            <a:extLst>
              <a:ext uri="{FF2B5EF4-FFF2-40B4-BE49-F238E27FC236}">
                <a16:creationId xmlns:a16="http://schemas.microsoft.com/office/drawing/2014/main" id="{3D3778FC-9278-4355-AC21-4514676B74E8}"/>
              </a:ext>
            </a:extLst>
          </p:cNvPr>
          <p:cNvSpPr/>
          <p:nvPr/>
        </p:nvSpPr>
        <p:spPr>
          <a:xfrm>
            <a:off x="8743171" y="6450281"/>
            <a:ext cx="2727734" cy="307777"/>
          </a:xfrm>
          <a:prstGeom prst="rect">
            <a:avLst/>
          </a:prstGeom>
        </p:spPr>
        <p:txBody>
          <a:bodyPr wrap="none">
            <a:spAutoFit/>
          </a:bodyPr>
          <a:lstStyle/>
          <a:p>
            <a:r>
              <a:rPr lang="nl-NL" sz="1400" dirty="0">
                <a:solidFill>
                  <a:srgbClr val="111111"/>
                </a:solidFill>
                <a:latin typeface="-apple-system"/>
              </a:rPr>
              <a:t>Photo </a:t>
            </a:r>
            <a:r>
              <a:rPr lang="nl-NL" sz="1400" dirty="0" err="1">
                <a:solidFill>
                  <a:srgbClr val="111111"/>
                </a:solidFill>
                <a:latin typeface="-apple-system"/>
              </a:rPr>
              <a:t>by</a:t>
            </a:r>
            <a:r>
              <a:rPr lang="nl-NL" sz="1400" dirty="0">
                <a:solidFill>
                  <a:srgbClr val="111111"/>
                </a:solidFill>
                <a:latin typeface="-apple-system"/>
              </a:rPr>
              <a:t> </a:t>
            </a:r>
            <a:r>
              <a:rPr lang="nl-NL" sz="1400" dirty="0" err="1">
                <a:solidFill>
                  <a:srgbClr val="767676"/>
                </a:solidFill>
                <a:latin typeface="-apple-system"/>
                <a:hlinkClick r:id="rId4"/>
              </a:rPr>
              <a:t>Jukan</a:t>
            </a:r>
            <a:r>
              <a:rPr lang="nl-NL" sz="1400" dirty="0">
                <a:solidFill>
                  <a:srgbClr val="767676"/>
                </a:solidFill>
                <a:latin typeface="-apple-system"/>
                <a:hlinkClick r:id="rId4"/>
              </a:rPr>
              <a:t> </a:t>
            </a:r>
            <a:r>
              <a:rPr lang="nl-NL" sz="1400" dirty="0" err="1">
                <a:solidFill>
                  <a:srgbClr val="767676"/>
                </a:solidFill>
                <a:latin typeface="-apple-system"/>
                <a:hlinkClick r:id="rId4"/>
              </a:rPr>
              <a:t>Tateisi</a:t>
            </a:r>
            <a:r>
              <a:rPr lang="nl-NL" sz="1400" dirty="0">
                <a:solidFill>
                  <a:srgbClr val="111111"/>
                </a:solidFill>
                <a:latin typeface="-apple-system"/>
              </a:rPr>
              <a:t> on </a:t>
            </a:r>
            <a:r>
              <a:rPr lang="nl-NL" sz="1400" dirty="0" err="1">
                <a:solidFill>
                  <a:srgbClr val="767676"/>
                </a:solidFill>
                <a:latin typeface="-apple-system"/>
                <a:hlinkClick r:id="rId5"/>
              </a:rPr>
              <a:t>Unsplash</a:t>
            </a:r>
            <a:endParaRPr lang="en-GB" sz="1400" dirty="0"/>
          </a:p>
        </p:txBody>
      </p:sp>
    </p:spTree>
    <p:extLst>
      <p:ext uri="{BB962C8B-B14F-4D97-AF65-F5344CB8AC3E}">
        <p14:creationId xmlns:p14="http://schemas.microsoft.com/office/powerpoint/2010/main" val="259288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6CD49EC-F242-4C64-A54E-3ADF45C8848E}"/>
              </a:ext>
            </a:extLst>
          </p:cNvPr>
          <p:cNvSpPr>
            <a:spLocks noGrp="1"/>
          </p:cNvSpPr>
          <p:nvPr>
            <p:ph type="title"/>
          </p:nvPr>
        </p:nvSpPr>
        <p:spPr/>
        <p:txBody>
          <a:bodyPr/>
          <a:lstStyle/>
          <a:p>
            <a:r>
              <a:rPr lang="nl-NL" dirty="0" err="1"/>
              <a:t>Ontwikkelframework</a:t>
            </a:r>
            <a:r>
              <a:rPr lang="nl-NL" dirty="0"/>
              <a:t>/ Groeimodel PPS</a:t>
            </a:r>
          </a:p>
        </p:txBody>
      </p:sp>
      <p:sp>
        <p:nvSpPr>
          <p:cNvPr id="5" name="Tijdelijke aanduiding voor inhoud 4">
            <a:extLst>
              <a:ext uri="{FF2B5EF4-FFF2-40B4-BE49-F238E27FC236}">
                <a16:creationId xmlns:a16="http://schemas.microsoft.com/office/drawing/2014/main" id="{45816EE1-0942-46D0-ACB7-7F9A9F08C52B}"/>
              </a:ext>
            </a:extLst>
          </p:cNvPr>
          <p:cNvSpPr>
            <a:spLocks noGrp="1"/>
          </p:cNvSpPr>
          <p:nvPr>
            <p:ph idx="1"/>
          </p:nvPr>
        </p:nvSpPr>
        <p:spPr>
          <a:xfrm>
            <a:off x="713841" y="1238552"/>
            <a:ext cx="10515600" cy="4912519"/>
          </a:xfrm>
        </p:spPr>
        <p:txBody>
          <a:bodyPr/>
          <a:lstStyle/>
          <a:p>
            <a:r>
              <a:rPr lang="nl-NL" dirty="0"/>
              <a:t>Recent is het fasemodel van PPS doorontwikkeld</a:t>
            </a:r>
          </a:p>
          <a:p>
            <a:r>
              <a:rPr lang="nl-NL" dirty="0"/>
              <a:t>Het model bestaat uit een vijftal fasen</a:t>
            </a:r>
          </a:p>
          <a:p>
            <a:r>
              <a:rPr lang="nl-NL" dirty="0"/>
              <a:t>Elke ontwikkelfase wordt beschreven aan de hand van </a:t>
            </a:r>
            <a:br>
              <a:rPr lang="nl-NL" dirty="0"/>
            </a:br>
            <a:r>
              <a:rPr lang="nl-NL" dirty="0"/>
              <a:t>4 dimensies elk bestaat uit 4 criteria</a:t>
            </a:r>
          </a:p>
          <a:p>
            <a:r>
              <a:rPr lang="nl-NL" dirty="0"/>
              <a:t>Aan alle vier dimensies dient evenredig aandacht te </a:t>
            </a:r>
            <a:br>
              <a:rPr lang="nl-NL" dirty="0"/>
            </a:br>
            <a:r>
              <a:rPr lang="nl-NL" dirty="0"/>
              <a:t>worden besteed, wil sprake zijn van een evenwichtige </a:t>
            </a:r>
            <a:br>
              <a:rPr lang="nl-NL" dirty="0"/>
            </a:br>
            <a:r>
              <a:rPr lang="nl-NL" dirty="0"/>
              <a:t>groei naar een ‘volwassen’ PPS. </a:t>
            </a:r>
          </a:p>
          <a:p>
            <a:pPr marL="342900" indent="-342900">
              <a:buFont typeface="+mj-lt"/>
              <a:buAutoNum type="arabicPeriod"/>
            </a:pPr>
            <a:endParaRPr lang="nl-NL" dirty="0"/>
          </a:p>
          <a:p>
            <a:endParaRPr lang="nl-NL" dirty="0"/>
          </a:p>
        </p:txBody>
      </p:sp>
      <p:pic>
        <p:nvPicPr>
          <p:cNvPr id="22" name="Afbeelding 21">
            <a:extLst>
              <a:ext uri="{FF2B5EF4-FFF2-40B4-BE49-F238E27FC236}">
                <a16:creationId xmlns:a16="http://schemas.microsoft.com/office/drawing/2014/main" id="{CF99ED85-ACB7-45FB-BABC-658D5027DBBC}"/>
              </a:ext>
            </a:extLst>
          </p:cNvPr>
          <p:cNvPicPr>
            <a:picLocks noChangeAspect="1"/>
          </p:cNvPicPr>
          <p:nvPr/>
        </p:nvPicPr>
        <p:blipFill>
          <a:blip r:embed="rId2"/>
          <a:stretch>
            <a:fillRect/>
          </a:stretch>
        </p:blipFill>
        <p:spPr>
          <a:xfrm>
            <a:off x="1486634" y="3700718"/>
            <a:ext cx="9218732" cy="3157282"/>
          </a:xfrm>
          <a:prstGeom prst="rect">
            <a:avLst/>
          </a:prstGeom>
        </p:spPr>
      </p:pic>
      <p:sp>
        <p:nvSpPr>
          <p:cNvPr id="23" name="Tijdelijke aanduiding voor voettekst 6">
            <a:extLst>
              <a:ext uri="{FF2B5EF4-FFF2-40B4-BE49-F238E27FC236}">
                <a16:creationId xmlns:a16="http://schemas.microsoft.com/office/drawing/2014/main" id="{534564EB-29FA-4727-8FB7-DBA974628CB2}"/>
              </a:ext>
            </a:extLst>
          </p:cNvPr>
          <p:cNvSpPr>
            <a:spLocks noGrp="1"/>
          </p:cNvSpPr>
          <p:nvPr>
            <p:ph type="ftr" sz="quarter" idx="11"/>
          </p:nvPr>
        </p:nvSpPr>
        <p:spPr>
          <a:xfrm>
            <a:off x="5286542" y="6479481"/>
            <a:ext cx="4114800" cy="365125"/>
          </a:xfrm>
        </p:spPr>
        <p:txBody>
          <a:bodyPr/>
          <a:lstStyle/>
          <a:p>
            <a:r>
              <a:rPr lang="nl-NL" dirty="0"/>
              <a:t>© The </a:t>
            </a:r>
            <a:r>
              <a:rPr lang="nl-NL" dirty="0" err="1"/>
              <a:t>Innovation</a:t>
            </a:r>
            <a:r>
              <a:rPr lang="nl-NL" dirty="0"/>
              <a:t> Family</a:t>
            </a:r>
          </a:p>
        </p:txBody>
      </p:sp>
      <p:sp>
        <p:nvSpPr>
          <p:cNvPr id="3" name="Tekstvak 2">
            <a:extLst>
              <a:ext uri="{FF2B5EF4-FFF2-40B4-BE49-F238E27FC236}">
                <a16:creationId xmlns:a16="http://schemas.microsoft.com/office/drawing/2014/main" id="{E43BCDDC-A1E5-47C7-B323-C54C1012FD39}"/>
              </a:ext>
            </a:extLst>
          </p:cNvPr>
          <p:cNvSpPr txBox="1"/>
          <p:nvPr/>
        </p:nvSpPr>
        <p:spPr>
          <a:xfrm>
            <a:off x="9787738" y="6298387"/>
            <a:ext cx="2253081" cy="461665"/>
          </a:xfrm>
          <a:prstGeom prst="rect">
            <a:avLst/>
          </a:prstGeom>
          <a:noFill/>
        </p:spPr>
        <p:txBody>
          <a:bodyPr wrap="square" rtlCol="0">
            <a:spAutoFit/>
          </a:bodyPr>
          <a:lstStyle/>
          <a:p>
            <a:r>
              <a:rPr lang="nl-NL" sz="1200" i="1" dirty="0">
                <a:solidFill>
                  <a:schemeClr val="bg2">
                    <a:lumMod val="50000"/>
                  </a:schemeClr>
                </a:solidFill>
              </a:rPr>
              <a:t>Voor meer informatie over het model, zie website Katapult</a:t>
            </a:r>
          </a:p>
        </p:txBody>
      </p:sp>
      <p:pic>
        <p:nvPicPr>
          <p:cNvPr id="2" name="Afbeelding 1">
            <a:extLst>
              <a:ext uri="{FF2B5EF4-FFF2-40B4-BE49-F238E27FC236}">
                <a16:creationId xmlns:a16="http://schemas.microsoft.com/office/drawing/2014/main" id="{21660859-5F20-4706-86DD-71B429B7687B}"/>
              </a:ext>
            </a:extLst>
          </p:cNvPr>
          <p:cNvPicPr>
            <a:picLocks noChangeAspect="1"/>
          </p:cNvPicPr>
          <p:nvPr/>
        </p:nvPicPr>
        <p:blipFill>
          <a:blip r:embed="rId3"/>
          <a:stretch>
            <a:fillRect/>
          </a:stretch>
        </p:blipFill>
        <p:spPr>
          <a:xfrm>
            <a:off x="6842083" y="649035"/>
            <a:ext cx="5198736" cy="2647368"/>
          </a:xfrm>
          <a:prstGeom prst="rect">
            <a:avLst/>
          </a:prstGeom>
        </p:spPr>
      </p:pic>
    </p:spTree>
    <p:extLst>
      <p:ext uri="{BB962C8B-B14F-4D97-AF65-F5344CB8AC3E}">
        <p14:creationId xmlns:p14="http://schemas.microsoft.com/office/powerpoint/2010/main" val="27989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C614C-1C85-4DB4-9DDA-538C5AA459F3}"/>
              </a:ext>
            </a:extLst>
          </p:cNvPr>
          <p:cNvSpPr>
            <a:spLocks noGrp="1"/>
          </p:cNvSpPr>
          <p:nvPr>
            <p:ph type="title"/>
          </p:nvPr>
        </p:nvSpPr>
        <p:spPr/>
        <p:txBody>
          <a:bodyPr/>
          <a:lstStyle/>
          <a:p>
            <a:r>
              <a:rPr lang="en-GB"/>
              <a:t> </a:t>
            </a:r>
            <a:endParaRPr lang="en-GB" dirty="0"/>
          </a:p>
        </p:txBody>
      </p:sp>
      <p:sp>
        <p:nvSpPr>
          <p:cNvPr id="4" name="Tijdelijke aanduiding voor voettekst 3">
            <a:extLst>
              <a:ext uri="{FF2B5EF4-FFF2-40B4-BE49-F238E27FC236}">
                <a16:creationId xmlns:a16="http://schemas.microsoft.com/office/drawing/2014/main" id="{D55EB5B9-6F22-487B-8A34-0A4117803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rPr>
              <a:t>© The Innovation Family</a:t>
            </a:r>
          </a:p>
        </p:txBody>
      </p:sp>
      <p:sp>
        <p:nvSpPr>
          <p:cNvPr id="5" name="Tijdelijke aanduiding voor dianummer 4">
            <a:extLst>
              <a:ext uri="{FF2B5EF4-FFF2-40B4-BE49-F238E27FC236}">
                <a16:creationId xmlns:a16="http://schemas.microsoft.com/office/drawing/2014/main" id="{2C02482A-E491-4974-B88B-2F758ACA16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50216-8CF6-4915-8B9F-4B25573A4904}" type="slidenum">
              <a:rPr kumimoji="0" lang="nl-NL" sz="900" b="0" i="0" u="none" strike="noStrike" kern="1200" cap="none" spc="0" normalizeH="0" baseline="0" noProof="0" smtClean="0">
                <a:ln>
                  <a:noFill/>
                </a:ln>
                <a:solidFill>
                  <a:srgbClr val="E5006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endParaRPr>
          </a:p>
        </p:txBody>
      </p:sp>
      <p:sp>
        <p:nvSpPr>
          <p:cNvPr id="8" name="Tijdelijke aanduiding voor inhoud 2">
            <a:extLst>
              <a:ext uri="{FF2B5EF4-FFF2-40B4-BE49-F238E27FC236}">
                <a16:creationId xmlns:a16="http://schemas.microsoft.com/office/drawing/2014/main" id="{F46E7321-1ED9-40B5-9CB5-DB18CF06226B}"/>
              </a:ext>
            </a:extLst>
          </p:cNvPr>
          <p:cNvSpPr txBox="1">
            <a:spLocks/>
          </p:cNvSpPr>
          <p:nvPr/>
        </p:nvSpPr>
        <p:spPr>
          <a:xfrm>
            <a:off x="2324958" y="5102383"/>
            <a:ext cx="9294110" cy="20587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414141"/>
                </a:solidFill>
                <a:effectLst/>
                <a:uLnTx/>
                <a:uFillTx/>
                <a:latin typeface="Calibri" panose="020F0502020204030204"/>
                <a:ea typeface="+mn-ea"/>
                <a:cs typeface="+mn-cs"/>
              </a:rPr>
              <a:t>De PPS met zijn ecosysteem stelt zijn eerst business plan op waarin de WHY van de PPS beschreven wordt. De PSS weet hoe het zich wil onderscheiden van andere (uniekheid) en heeft duidelijk omlijnde ideeën over, het aanbod aan de eerste doelgroepen, het te hanteren businessmodel en de positionering en profilering in de markt. Een ondernemende programma manager en kernteam zijn aangesteld en potentiële partners zijn geïdentificeerd (ecosysteem). Er is een plan van aanpak, waarin de activiteiten van de volgende niveau in detail zijn uitgewerkt, inclusief de daarvoor benodigde middelen (mensen, tijd en geld) en infrastructuur.</a:t>
            </a:r>
            <a:endParaRPr kumimoji="0" lang="en-GB" sz="1600" b="0" i="0" u="none" strike="noStrike" kern="1200" cap="none" spc="0" normalizeH="0" baseline="0" noProof="0" dirty="0">
              <a:ln>
                <a:noFill/>
              </a:ln>
              <a:solidFill>
                <a:srgbClr val="414141"/>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3668D980-98EE-49D8-9031-2E56D5B54C24}"/>
              </a:ext>
            </a:extLst>
          </p:cNvPr>
          <p:cNvSpPr/>
          <p:nvPr/>
        </p:nvSpPr>
        <p:spPr>
          <a:xfrm>
            <a:off x="189626" y="5749512"/>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Starten</a:t>
            </a:r>
            <a:endPar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39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C614C-1C85-4DB4-9DDA-538C5AA459F3}"/>
              </a:ext>
            </a:extLst>
          </p:cNvPr>
          <p:cNvSpPr>
            <a:spLocks noGrp="1"/>
          </p:cNvSpPr>
          <p:nvPr>
            <p:ph type="title"/>
          </p:nvPr>
        </p:nvSpPr>
        <p:spPr/>
        <p:txBody>
          <a:bodyPr/>
          <a:lstStyle/>
          <a:p>
            <a:r>
              <a:rPr lang="en-GB" dirty="0"/>
              <a:t> </a:t>
            </a:r>
          </a:p>
        </p:txBody>
      </p:sp>
      <p:sp>
        <p:nvSpPr>
          <p:cNvPr id="4" name="Tijdelijke aanduiding voor voettekst 3">
            <a:extLst>
              <a:ext uri="{FF2B5EF4-FFF2-40B4-BE49-F238E27FC236}">
                <a16:creationId xmlns:a16="http://schemas.microsoft.com/office/drawing/2014/main" id="{D55EB5B9-6F22-487B-8A34-0A4117803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rPr>
              <a:t>© The Innovation Family</a:t>
            </a:r>
          </a:p>
        </p:txBody>
      </p:sp>
      <p:sp>
        <p:nvSpPr>
          <p:cNvPr id="5" name="Tijdelijke aanduiding voor dianummer 4">
            <a:extLst>
              <a:ext uri="{FF2B5EF4-FFF2-40B4-BE49-F238E27FC236}">
                <a16:creationId xmlns:a16="http://schemas.microsoft.com/office/drawing/2014/main" id="{2C02482A-E491-4974-B88B-2F758ACA16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50216-8CF6-4915-8B9F-4B25573A4904}" type="slidenum">
              <a:rPr kumimoji="0" lang="nl-NL" sz="900" b="0" i="0" u="none" strike="noStrike" kern="1200" cap="none" spc="0" normalizeH="0" baseline="0" noProof="0" smtClean="0">
                <a:ln>
                  <a:noFill/>
                </a:ln>
                <a:solidFill>
                  <a:srgbClr val="E5006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endParaRPr>
          </a:p>
        </p:txBody>
      </p:sp>
      <p:sp>
        <p:nvSpPr>
          <p:cNvPr id="8" name="Tijdelijke aanduiding voor inhoud 2">
            <a:extLst>
              <a:ext uri="{FF2B5EF4-FFF2-40B4-BE49-F238E27FC236}">
                <a16:creationId xmlns:a16="http://schemas.microsoft.com/office/drawing/2014/main" id="{F46E7321-1ED9-40B5-9CB5-DB18CF06226B}"/>
              </a:ext>
            </a:extLst>
          </p:cNvPr>
          <p:cNvSpPr txBox="1">
            <a:spLocks/>
          </p:cNvSpPr>
          <p:nvPr/>
        </p:nvSpPr>
        <p:spPr>
          <a:xfrm>
            <a:off x="4038600" y="4257411"/>
            <a:ext cx="7564582" cy="18942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414141"/>
                </a:solidFill>
                <a:effectLst/>
                <a:uLnTx/>
                <a:uFillTx/>
                <a:latin typeface="Calibri" panose="020F0502020204030204"/>
                <a:ea typeface="+mn-ea"/>
                <a:cs typeface="+mn-cs"/>
              </a:rPr>
              <a:t>De aannames in het business plan zijn getest en gevalideerd aan de hand van interacties met de beoogde doelgroepen en partners. De eerste ‘klanten’ en ‘partners’ hebben zich gecommitteerd om samen met de PPS de eerste producten en diensten te testen. Er is niet alleen een minimum </a:t>
            </a:r>
            <a:r>
              <a:rPr kumimoji="0" lang="nl-NL" sz="1600" b="0" i="0" u="none" strike="noStrike" kern="1200" cap="none" spc="0" normalizeH="0" baseline="0" noProof="0" dirty="0" err="1">
                <a:ln>
                  <a:noFill/>
                </a:ln>
                <a:solidFill>
                  <a:srgbClr val="414141"/>
                </a:solidFill>
                <a:effectLst/>
                <a:uLnTx/>
                <a:uFillTx/>
                <a:latin typeface="Calibri" panose="020F0502020204030204"/>
                <a:ea typeface="+mn-ea"/>
                <a:cs typeface="+mn-cs"/>
              </a:rPr>
              <a:t>viable</a:t>
            </a:r>
            <a:r>
              <a:rPr kumimoji="0" lang="nl-NL" sz="1600" b="0" i="0" u="none" strike="noStrike" kern="1200" cap="none" spc="0" normalizeH="0" baseline="0" noProof="0" dirty="0">
                <a:ln>
                  <a:noFill/>
                </a:ln>
                <a:solidFill>
                  <a:srgbClr val="414141"/>
                </a:solidFill>
                <a:effectLst/>
                <a:uLnTx/>
                <a:uFillTx/>
                <a:latin typeface="Calibri" panose="020F0502020204030204"/>
                <a:ea typeface="+mn-ea"/>
                <a:cs typeface="+mn-cs"/>
              </a:rPr>
              <a:t> proposities maar er is ook een minimum </a:t>
            </a:r>
            <a:r>
              <a:rPr kumimoji="0" lang="nl-NL" sz="1600" b="0" i="0" u="none" strike="noStrike" kern="1200" cap="none" spc="0" normalizeH="0" baseline="0" noProof="0" dirty="0" err="1">
                <a:ln>
                  <a:noFill/>
                </a:ln>
                <a:solidFill>
                  <a:srgbClr val="414141"/>
                </a:solidFill>
                <a:effectLst/>
                <a:uLnTx/>
                <a:uFillTx/>
                <a:latin typeface="Calibri" panose="020F0502020204030204"/>
                <a:ea typeface="+mn-ea"/>
                <a:cs typeface="+mn-cs"/>
              </a:rPr>
              <a:t>viable</a:t>
            </a:r>
            <a:r>
              <a:rPr kumimoji="0" lang="nl-NL" sz="1600" b="0" i="0" u="none" strike="noStrike" kern="1200" cap="none" spc="0" normalizeH="0" baseline="0" noProof="0" dirty="0">
                <a:ln>
                  <a:noFill/>
                </a:ln>
                <a:solidFill>
                  <a:srgbClr val="414141"/>
                </a:solidFill>
                <a:effectLst/>
                <a:uLnTx/>
                <a:uFillTx/>
                <a:latin typeface="Calibri" panose="020F0502020204030204"/>
                <a:ea typeface="+mn-ea"/>
                <a:cs typeface="+mn-cs"/>
              </a:rPr>
              <a:t> ecosysteem gevormd. De pilots om het bestaansrecht van de PPS te valideren in de markt, kunnen van start gaan. Het kernteam en de organisatie staat klaar. Er is commitment voor de benodigde middelen en infrastructuur en financiële investeringen</a:t>
            </a:r>
            <a:endParaRPr kumimoji="0" lang="en-GB" sz="1600" b="0" i="0" u="none" strike="noStrike" kern="1200" cap="none" spc="0" normalizeH="0" baseline="0" noProof="0" dirty="0">
              <a:ln>
                <a:noFill/>
              </a:ln>
              <a:solidFill>
                <a:srgbClr val="414141"/>
              </a:solidFill>
              <a:effectLst/>
              <a:uLnTx/>
              <a:uFillTx/>
              <a:latin typeface="Calibri" panose="020F0502020204030204"/>
              <a:ea typeface="+mn-ea"/>
              <a:cs typeface="+mn-cs"/>
            </a:endParaRPr>
          </a:p>
        </p:txBody>
      </p:sp>
      <p:grpSp>
        <p:nvGrpSpPr>
          <p:cNvPr id="13" name="Groep 12">
            <a:extLst>
              <a:ext uri="{FF2B5EF4-FFF2-40B4-BE49-F238E27FC236}">
                <a16:creationId xmlns:a16="http://schemas.microsoft.com/office/drawing/2014/main" id="{CA84EDF5-631E-4E0E-92FD-AAD3D9CCA850}"/>
              </a:ext>
            </a:extLst>
          </p:cNvPr>
          <p:cNvGrpSpPr/>
          <p:nvPr/>
        </p:nvGrpSpPr>
        <p:grpSpPr>
          <a:xfrm>
            <a:off x="189626" y="4542069"/>
            <a:ext cx="3681664" cy="1950804"/>
            <a:chOff x="1354055" y="3513413"/>
            <a:chExt cx="3681664" cy="1950804"/>
          </a:xfrm>
        </p:grpSpPr>
        <p:grpSp>
          <p:nvGrpSpPr>
            <p:cNvPr id="14" name="Groep 13">
              <a:extLst>
                <a:ext uri="{FF2B5EF4-FFF2-40B4-BE49-F238E27FC236}">
                  <a16:creationId xmlns:a16="http://schemas.microsoft.com/office/drawing/2014/main" id="{65534ECB-F10D-46E9-BCAA-257077D043E0}"/>
                </a:ext>
              </a:extLst>
            </p:cNvPr>
            <p:cNvGrpSpPr/>
            <p:nvPr/>
          </p:nvGrpSpPr>
          <p:grpSpPr>
            <a:xfrm>
              <a:off x="1354055" y="3914579"/>
              <a:ext cx="3681664" cy="1549638"/>
              <a:chOff x="1354055" y="3914579"/>
              <a:chExt cx="3681664" cy="1549638"/>
            </a:xfrm>
          </p:grpSpPr>
          <p:sp>
            <p:nvSpPr>
              <p:cNvPr id="20" name="Rechthoek 19">
                <a:extLst>
                  <a:ext uri="{FF2B5EF4-FFF2-40B4-BE49-F238E27FC236}">
                    <a16:creationId xmlns:a16="http://schemas.microsoft.com/office/drawing/2014/main" id="{6B512011-675D-48AB-A925-77B16F9C9215}"/>
                  </a:ext>
                </a:extLst>
              </p:cNvPr>
              <p:cNvSpPr/>
              <p:nvPr/>
            </p:nvSpPr>
            <p:spPr>
              <a:xfrm>
                <a:off x="1354055" y="4720856"/>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Starten</a:t>
                </a:r>
                <a:endPar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CA67FD14-490A-4921-95FA-E3C48AE2B88E}"/>
                  </a:ext>
                </a:extLst>
              </p:cNvPr>
              <p:cNvSpPr/>
              <p:nvPr/>
            </p:nvSpPr>
            <p:spPr>
              <a:xfrm>
                <a:off x="3197052" y="3914579"/>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Ontwikkelen</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Pijl: gebogen 24">
                <a:extLst>
                  <a:ext uri="{FF2B5EF4-FFF2-40B4-BE49-F238E27FC236}">
                    <a16:creationId xmlns:a16="http://schemas.microsoft.com/office/drawing/2014/main" id="{D1006FC4-B8E0-4BDF-80C7-9BDA1CDE9684}"/>
                  </a:ext>
                </a:extLst>
              </p:cNvPr>
              <p:cNvSpPr/>
              <p:nvPr/>
            </p:nvSpPr>
            <p:spPr>
              <a:xfrm>
                <a:off x="2582418" y="4175861"/>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grpSp>
        <p:sp>
          <p:nvSpPr>
            <p:cNvPr id="15" name="Tekstvak 14">
              <a:extLst>
                <a:ext uri="{FF2B5EF4-FFF2-40B4-BE49-F238E27FC236}">
                  <a16:creationId xmlns:a16="http://schemas.microsoft.com/office/drawing/2014/main" id="{43268A4F-E85A-4245-B939-8F50DE0B5D8E}"/>
                </a:ext>
              </a:extLst>
            </p:cNvPr>
            <p:cNvSpPr txBox="1"/>
            <p:nvPr/>
          </p:nvSpPr>
          <p:spPr>
            <a:xfrm>
              <a:off x="1390391" y="437986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1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16" name="Tekstvak 15">
              <a:extLst>
                <a:ext uri="{FF2B5EF4-FFF2-40B4-BE49-F238E27FC236}">
                  <a16:creationId xmlns:a16="http://schemas.microsoft.com/office/drawing/2014/main" id="{27C1640B-8AC7-41E4-8F22-9A9F872AF885}"/>
                </a:ext>
              </a:extLst>
            </p:cNvPr>
            <p:cNvSpPr txBox="1"/>
            <p:nvPr/>
          </p:nvSpPr>
          <p:spPr>
            <a:xfrm>
              <a:off x="3192722" y="3513413"/>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2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6874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C614C-1C85-4DB4-9DDA-538C5AA459F3}"/>
              </a:ext>
            </a:extLst>
          </p:cNvPr>
          <p:cNvSpPr>
            <a:spLocks noGrp="1"/>
          </p:cNvSpPr>
          <p:nvPr>
            <p:ph type="title"/>
          </p:nvPr>
        </p:nvSpPr>
        <p:spPr/>
        <p:txBody>
          <a:bodyPr/>
          <a:lstStyle/>
          <a:p>
            <a:r>
              <a:rPr lang="en-GB" dirty="0"/>
              <a:t> </a:t>
            </a:r>
          </a:p>
        </p:txBody>
      </p:sp>
      <p:sp>
        <p:nvSpPr>
          <p:cNvPr id="4" name="Tijdelijke aanduiding voor voettekst 3">
            <a:extLst>
              <a:ext uri="{FF2B5EF4-FFF2-40B4-BE49-F238E27FC236}">
                <a16:creationId xmlns:a16="http://schemas.microsoft.com/office/drawing/2014/main" id="{D55EB5B9-6F22-487B-8A34-0A4117803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rPr>
              <a:t>© The Innovation Family</a:t>
            </a:r>
          </a:p>
        </p:txBody>
      </p:sp>
      <p:sp>
        <p:nvSpPr>
          <p:cNvPr id="5" name="Tijdelijke aanduiding voor dianummer 4">
            <a:extLst>
              <a:ext uri="{FF2B5EF4-FFF2-40B4-BE49-F238E27FC236}">
                <a16:creationId xmlns:a16="http://schemas.microsoft.com/office/drawing/2014/main" id="{2C02482A-E491-4974-B88B-2F758ACA16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50216-8CF6-4915-8B9F-4B25573A4904}" type="slidenum">
              <a:rPr kumimoji="0" lang="nl-NL" sz="900" b="0" i="0" u="none" strike="noStrike" kern="1200" cap="none" spc="0" normalizeH="0" baseline="0" noProof="0" smtClean="0">
                <a:ln>
                  <a:noFill/>
                </a:ln>
                <a:solidFill>
                  <a:srgbClr val="E5006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900" b="0" i="0" u="none" strike="noStrike" kern="1200" cap="none" spc="0" normalizeH="0" baseline="0" noProof="0">
              <a:ln>
                <a:noFill/>
              </a:ln>
              <a:solidFill>
                <a:srgbClr val="E50064">
                  <a:tint val="75000"/>
                </a:srgbClr>
              </a:solidFill>
              <a:effectLst/>
              <a:uLnTx/>
              <a:uFillTx/>
              <a:latin typeface="Calibri" panose="020F0502020204030204"/>
              <a:ea typeface="+mn-ea"/>
              <a:cs typeface="+mn-cs"/>
            </a:endParaRPr>
          </a:p>
        </p:txBody>
      </p:sp>
      <p:sp>
        <p:nvSpPr>
          <p:cNvPr id="8" name="Tijdelijke aanduiding voor inhoud 2">
            <a:extLst>
              <a:ext uri="{FF2B5EF4-FFF2-40B4-BE49-F238E27FC236}">
                <a16:creationId xmlns:a16="http://schemas.microsoft.com/office/drawing/2014/main" id="{F46E7321-1ED9-40B5-9CB5-DB18CF06226B}"/>
              </a:ext>
            </a:extLst>
          </p:cNvPr>
          <p:cNvSpPr txBox="1">
            <a:spLocks/>
          </p:cNvSpPr>
          <p:nvPr/>
        </p:nvSpPr>
        <p:spPr>
          <a:xfrm>
            <a:off x="5915891" y="3626382"/>
            <a:ext cx="5819742" cy="20238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414141"/>
                </a:solidFill>
                <a:effectLst/>
                <a:uLnTx/>
                <a:uFillTx/>
                <a:latin typeface="Calibri" panose="020F0502020204030204"/>
                <a:ea typeface="+mn-ea"/>
                <a:cs typeface="+mn-cs"/>
              </a:rPr>
              <a:t>De eerste pilots hebben de uniekheid en de toegevoegde waarde van de PPS gevalideerd. De PPS wordt (h)erkend in de markt en heeft zich een positie verworven in het ecosysteem. Er zijn aanvullende producten en diensten gedefinieerd en een volgende groep klanten en partners hebben zich gemeld. Er zijn duidelijk omlijnde plannen voor het opschalen van de PPS. De organisatie en de partners (ecosysteem) dat  daarvoor nodig is, is ongelijnd. Kortom de PPS is klaar om te schalen</a:t>
            </a:r>
            <a:endParaRPr kumimoji="0" lang="en-GB" sz="1600" b="0" i="0" u="none" strike="noStrike" kern="1200" cap="none" spc="0" normalizeH="0" baseline="0" noProof="0" dirty="0">
              <a:ln>
                <a:noFill/>
              </a:ln>
              <a:solidFill>
                <a:srgbClr val="414141"/>
              </a:solidFill>
              <a:effectLst/>
              <a:uLnTx/>
              <a:uFillTx/>
              <a:latin typeface="Calibri" panose="020F0502020204030204"/>
              <a:ea typeface="+mn-ea"/>
              <a:cs typeface="+mn-cs"/>
            </a:endParaRPr>
          </a:p>
        </p:txBody>
      </p:sp>
      <p:grpSp>
        <p:nvGrpSpPr>
          <p:cNvPr id="16" name="Groep 15">
            <a:extLst>
              <a:ext uri="{FF2B5EF4-FFF2-40B4-BE49-F238E27FC236}">
                <a16:creationId xmlns:a16="http://schemas.microsoft.com/office/drawing/2014/main" id="{E3A9C2C2-ECA8-4B1B-BB2C-68581DB8CA40}"/>
              </a:ext>
            </a:extLst>
          </p:cNvPr>
          <p:cNvGrpSpPr/>
          <p:nvPr/>
        </p:nvGrpSpPr>
        <p:grpSpPr>
          <a:xfrm>
            <a:off x="189626" y="3780794"/>
            <a:ext cx="5510807" cy="2712079"/>
            <a:chOff x="1354055" y="2752138"/>
            <a:chExt cx="5510807" cy="2712079"/>
          </a:xfrm>
        </p:grpSpPr>
        <p:grpSp>
          <p:nvGrpSpPr>
            <p:cNvPr id="17" name="Groep 16">
              <a:extLst>
                <a:ext uri="{FF2B5EF4-FFF2-40B4-BE49-F238E27FC236}">
                  <a16:creationId xmlns:a16="http://schemas.microsoft.com/office/drawing/2014/main" id="{17ADDB5D-E9D7-4D70-9FA2-D734CBB2C957}"/>
                </a:ext>
              </a:extLst>
            </p:cNvPr>
            <p:cNvGrpSpPr/>
            <p:nvPr/>
          </p:nvGrpSpPr>
          <p:grpSpPr>
            <a:xfrm>
              <a:off x="1354055" y="3108302"/>
              <a:ext cx="5510807" cy="2355915"/>
              <a:chOff x="1354055" y="3108302"/>
              <a:chExt cx="5510807" cy="2355915"/>
            </a:xfrm>
          </p:grpSpPr>
          <p:sp>
            <p:nvSpPr>
              <p:cNvPr id="23" name="Rechthoek 22">
                <a:extLst>
                  <a:ext uri="{FF2B5EF4-FFF2-40B4-BE49-F238E27FC236}">
                    <a16:creationId xmlns:a16="http://schemas.microsoft.com/office/drawing/2014/main" id="{BF69D151-06E0-4C23-A4F2-C6EFC1859CA8}"/>
                  </a:ext>
                </a:extLst>
              </p:cNvPr>
              <p:cNvSpPr/>
              <p:nvPr/>
            </p:nvSpPr>
            <p:spPr>
              <a:xfrm>
                <a:off x="1354055" y="4720856"/>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Starten</a:t>
                </a:r>
                <a:endPar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2C9E88CA-02AF-48BD-B874-E49927DA594E}"/>
                  </a:ext>
                </a:extLst>
              </p:cNvPr>
              <p:cNvSpPr/>
              <p:nvPr/>
            </p:nvSpPr>
            <p:spPr>
              <a:xfrm>
                <a:off x="5026195" y="3108302"/>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Calibri" panose="020F0502020204030204"/>
                    <a:ea typeface="+mn-ea"/>
                    <a:cs typeface="+mn-cs"/>
                  </a:rPr>
                  <a:t>Valideren</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A9BA8E69-0657-4133-AD70-440805C0A865}"/>
                  </a:ext>
                </a:extLst>
              </p:cNvPr>
              <p:cNvSpPr/>
              <p:nvPr/>
            </p:nvSpPr>
            <p:spPr>
              <a:xfrm>
                <a:off x="3197052" y="3914579"/>
                <a:ext cx="1838667" cy="74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Ontwikkelen</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Pijl: gebogen 27">
                <a:extLst>
                  <a:ext uri="{FF2B5EF4-FFF2-40B4-BE49-F238E27FC236}">
                    <a16:creationId xmlns:a16="http://schemas.microsoft.com/office/drawing/2014/main" id="{341CE25C-A4C5-4E90-A9F4-90E6330D6374}"/>
                  </a:ext>
                </a:extLst>
              </p:cNvPr>
              <p:cNvSpPr/>
              <p:nvPr/>
            </p:nvSpPr>
            <p:spPr>
              <a:xfrm>
                <a:off x="2582418" y="4175861"/>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sp>
            <p:nvSpPr>
              <p:cNvPr id="29" name="Pijl: gebogen 28">
                <a:extLst>
                  <a:ext uri="{FF2B5EF4-FFF2-40B4-BE49-F238E27FC236}">
                    <a16:creationId xmlns:a16="http://schemas.microsoft.com/office/drawing/2014/main" id="{18451BFA-4A8A-4C92-ABD7-A520DD39A0E6}"/>
                  </a:ext>
                </a:extLst>
              </p:cNvPr>
              <p:cNvSpPr/>
              <p:nvPr/>
            </p:nvSpPr>
            <p:spPr>
              <a:xfrm>
                <a:off x="4423885" y="3352895"/>
                <a:ext cx="526273" cy="513537"/>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0064"/>
                  </a:solidFill>
                  <a:effectLst/>
                  <a:uLnTx/>
                  <a:uFillTx/>
                  <a:latin typeface="Calibri" panose="020F0502020204030204"/>
                  <a:ea typeface="+mn-ea"/>
                  <a:cs typeface="+mn-cs"/>
                </a:endParaRPr>
              </a:p>
            </p:txBody>
          </p:sp>
        </p:grpSp>
        <p:sp>
          <p:nvSpPr>
            <p:cNvPr id="18" name="Tekstvak 17">
              <a:extLst>
                <a:ext uri="{FF2B5EF4-FFF2-40B4-BE49-F238E27FC236}">
                  <a16:creationId xmlns:a16="http://schemas.microsoft.com/office/drawing/2014/main" id="{A9B9B758-F3DB-4E2E-9EFB-A9BB348E41F2}"/>
                </a:ext>
              </a:extLst>
            </p:cNvPr>
            <p:cNvSpPr txBox="1"/>
            <p:nvPr/>
          </p:nvSpPr>
          <p:spPr>
            <a:xfrm>
              <a:off x="1390391" y="437986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1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19" name="Tekstvak 18">
              <a:extLst>
                <a:ext uri="{FF2B5EF4-FFF2-40B4-BE49-F238E27FC236}">
                  <a16:creationId xmlns:a16="http://schemas.microsoft.com/office/drawing/2014/main" id="{EF9D4C3C-28C7-457F-A892-FF8EB32198A3}"/>
                </a:ext>
              </a:extLst>
            </p:cNvPr>
            <p:cNvSpPr txBox="1"/>
            <p:nvPr/>
          </p:nvSpPr>
          <p:spPr>
            <a:xfrm>
              <a:off x="3192722" y="3513413"/>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2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sp>
          <p:nvSpPr>
            <p:cNvPr id="20" name="Tekstvak 19">
              <a:extLst>
                <a:ext uri="{FF2B5EF4-FFF2-40B4-BE49-F238E27FC236}">
                  <a16:creationId xmlns:a16="http://schemas.microsoft.com/office/drawing/2014/main" id="{0AEC935A-799D-4181-9242-863AE576F3BE}"/>
                </a:ext>
              </a:extLst>
            </p:cNvPr>
            <p:cNvSpPr txBox="1"/>
            <p:nvPr/>
          </p:nvSpPr>
          <p:spPr>
            <a:xfrm>
              <a:off x="5026195" y="275213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50064"/>
                  </a:solidFill>
                  <a:effectLst/>
                  <a:uLnTx/>
                  <a:uFillTx/>
                  <a:latin typeface="Calibri" panose="020F0502020204030204"/>
                  <a:ea typeface="+mn-ea"/>
                  <a:cs typeface="+mn-cs"/>
                </a:rPr>
                <a:t>Niveau 3	</a:t>
              </a:r>
              <a:endParaRPr kumimoji="0" lang="en-US" sz="1800" b="0" i="0" u="none" strike="noStrike" kern="1200" cap="none" spc="0" normalizeH="0" baseline="0" noProof="0" dirty="0">
                <a:ln>
                  <a:noFill/>
                </a:ln>
                <a:solidFill>
                  <a:srgbClr val="E50064"/>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32933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Aangepast 1">
      <a:dk1>
        <a:srgbClr val="E50064"/>
      </a:dk1>
      <a:lt1>
        <a:srgbClr val="FFFFFF"/>
      </a:lt1>
      <a:dk2>
        <a:srgbClr val="E50064"/>
      </a:dk2>
      <a:lt2>
        <a:srgbClr val="FFFFFF"/>
      </a:lt2>
      <a:accent1>
        <a:srgbClr val="E50064"/>
      </a:accent1>
      <a:accent2>
        <a:srgbClr val="000000"/>
      </a:accent2>
      <a:accent3>
        <a:srgbClr val="B2B2B2"/>
      </a:accent3>
      <a:accent4>
        <a:srgbClr val="414141"/>
      </a:accent4>
      <a:accent5>
        <a:srgbClr val="646464"/>
      </a:accent5>
      <a:accent6>
        <a:srgbClr val="F79646"/>
      </a:accent6>
      <a:hlink>
        <a:srgbClr val="0000FF"/>
      </a:hlink>
      <a:folHlink>
        <a:srgbClr val="80008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1E7673C55875428763DF9FDED617F6" ma:contentTypeVersion="15" ma:contentTypeDescription="Een nieuw document maken." ma:contentTypeScope="" ma:versionID="cca4ce4f4adbd072639070de82074992">
  <xsd:schema xmlns:xsd="http://www.w3.org/2001/XMLSchema" xmlns:xs="http://www.w3.org/2001/XMLSchema" xmlns:p="http://schemas.microsoft.com/office/2006/metadata/properties" xmlns:ns3="e91dd53e-6292-43c5-a352-4e8431d263c3" xmlns:ns4="476425c6-9228-4601-8ae7-b1c3016f39a8" targetNamespace="http://schemas.microsoft.com/office/2006/metadata/properties" ma:root="true" ma:fieldsID="7e88b13ea7d57c4902fcebe5305e0586" ns3:_="" ns4:_="">
    <xsd:import namespace="e91dd53e-6292-43c5-a352-4e8431d263c3"/>
    <xsd:import namespace="476425c6-9228-4601-8ae7-b1c3016f39a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dd53e-6292-43c5-a352-4e8431d263c3"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76425c6-9228-4601-8ae7-b1c3016f39a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4E6A82-35FD-43E4-9E03-1DE1A01F78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D1B603-EAB3-43FD-BFB7-97FF9D8802B4}">
  <ds:schemaRefs>
    <ds:schemaRef ds:uri="http://schemas.microsoft.com/sharepoint/v3/contenttype/forms"/>
  </ds:schemaRefs>
</ds:datastoreItem>
</file>

<file path=customXml/itemProps3.xml><?xml version="1.0" encoding="utf-8"?>
<ds:datastoreItem xmlns:ds="http://schemas.openxmlformats.org/officeDocument/2006/customXml" ds:itemID="{29213DCD-9314-43B5-8A84-7613CCAC7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dd53e-6292-43c5-a352-4e8431d263c3"/>
    <ds:schemaRef ds:uri="476425c6-9228-4601-8ae7-b1c3016f3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329</TotalTime>
  <Words>3713</Words>
  <Application>Microsoft Office PowerPoint</Application>
  <PresentationFormat>Breedbeeld</PresentationFormat>
  <Paragraphs>226</Paragraphs>
  <Slides>37</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37</vt:i4>
      </vt:variant>
    </vt:vector>
  </HeadingPairs>
  <TitlesOfParts>
    <vt:vector size="44" baseType="lpstr">
      <vt:lpstr>-apple-system</vt:lpstr>
      <vt:lpstr>Arial</vt:lpstr>
      <vt:lpstr>Calibri</vt:lpstr>
      <vt:lpstr>Calibri Light</vt:lpstr>
      <vt:lpstr>DDG_ProximaNova</vt:lpstr>
      <vt:lpstr>Kantoorthema</vt:lpstr>
      <vt:lpstr>1_Kantoorthema</vt:lpstr>
      <vt:lpstr>Verduurzamen en opschalen van  Publiek Private Samenwerkingen</vt:lpstr>
      <vt:lpstr> </vt:lpstr>
      <vt:lpstr>Ontwikkelpad van een PPS</vt:lpstr>
      <vt:lpstr>Wat is verduurzamen?</vt:lpstr>
      <vt:lpstr>Verduurzamen van PPS: stap voor stap</vt:lpstr>
      <vt:lpstr>Ontwikkelframework/ Groeimodel PPS</vt:lpstr>
      <vt:lpstr> </vt:lpstr>
      <vt:lpstr> </vt:lpstr>
      <vt:lpstr> </vt:lpstr>
      <vt:lpstr> </vt:lpstr>
      <vt:lpstr> </vt:lpstr>
      <vt:lpstr>Verduurzamen van PPS-en </vt:lpstr>
      <vt:lpstr>Verduurzamen kan op vele manieren</vt:lpstr>
      <vt:lpstr>Verduurzamingspatronen ter inspiratie</vt:lpstr>
      <vt:lpstr>Verduurzamingspatronen ter inspiratie</vt:lpstr>
      <vt:lpstr>Verduurzamingspatronen ter inspiratie</vt:lpstr>
      <vt:lpstr>Verduurzamingspatronen ter inspiratie</vt:lpstr>
      <vt:lpstr>Verduurzamingspatronen ter inspiratie</vt:lpstr>
      <vt:lpstr>Verduurzamingspatronen ter inspiratie</vt:lpstr>
      <vt:lpstr>Verduurzamingspatronen ter inspiratie</vt:lpstr>
      <vt:lpstr>Lessons learned</vt:lpstr>
      <vt:lpstr>Opschalen  van PPS-en</vt:lpstr>
      <vt:lpstr>Wat is opschalen?</vt:lpstr>
      <vt:lpstr>Opschalen is een keuze</vt:lpstr>
      <vt:lpstr>Opschalen kan je vergelijken met bowlen</vt:lpstr>
      <vt:lpstr>Volume maken</vt:lpstr>
      <vt:lpstr>Dat smaakt naar meer - verdieping</vt:lpstr>
      <vt:lpstr>Dat biedt kansen - verbreding</vt:lpstr>
      <vt:lpstr>PowerPoint-presentatie</vt:lpstr>
      <vt:lpstr>PowerPoint-presentatie</vt:lpstr>
      <vt:lpstr>A. Vernieuwing van onderwijsinhoud</vt:lpstr>
      <vt:lpstr>B. Vernieuwing van onderwijsvorm</vt:lpstr>
      <vt:lpstr>C. Contextrijke Infrastructuur</vt:lpstr>
      <vt:lpstr>D. Leven Lang Ontwikkelen</vt:lpstr>
      <vt:lpstr>E. Onderzoekende vaardigheden/innovatie</vt:lpstr>
      <vt:lpstr>F. Faciliteren ecosysteem/netwerken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Verduurzamen en opschalen van  Publiek Private Samenwerkingen</dc:title>
  <dc:creator>Corina Kuiper</dc:creator>
  <cp:lastModifiedBy>Sabrina Schippers</cp:lastModifiedBy>
  <cp:revision>4</cp:revision>
  <dcterms:created xsi:type="dcterms:W3CDTF">2019-09-16T13:05:02Z</dcterms:created>
  <dcterms:modified xsi:type="dcterms:W3CDTF">2020-03-06T08:37:56Z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0x010100901E7673C55875428763DF9FDED617F6</vt:lpwstr>
  </property>
</Properties>
</file>